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8" r:id="rId13"/>
    <p:sldId id="268" r:id="rId14"/>
    <p:sldId id="267" r:id="rId15"/>
    <p:sldId id="271" r:id="rId16"/>
    <p:sldId id="272" r:id="rId17"/>
    <p:sldId id="273" r:id="rId18"/>
    <p:sldId id="274" r:id="rId19"/>
    <p:sldId id="275" r:id="rId20"/>
    <p:sldId id="269" r:id="rId21"/>
    <p:sldId id="270" r:id="rId22"/>
    <p:sldId id="276" r:id="rId23"/>
    <p:sldId id="277" r:id="rId24"/>
    <p:sldId id="279" r:id="rId25"/>
    <p:sldId id="281" r:id="rId26"/>
    <p:sldId id="282" r:id="rId27"/>
    <p:sldId id="280"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01" autoAdjust="0"/>
    <p:restoredTop sz="94660"/>
  </p:normalViewPr>
  <p:slideViewPr>
    <p:cSldViewPr>
      <p:cViewPr varScale="1">
        <p:scale>
          <a:sx n="106" d="100"/>
          <a:sy n="106" d="100"/>
        </p:scale>
        <p:origin x="-10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8" name="7 - Θέση αριθμού διαφάνειας"/>
          <p:cNvSpPr>
            <a:spLocks noGrp="1"/>
          </p:cNvSpPr>
          <p:nvPr>
            <p:ph type="sldNum" sz="quarter" idx="11"/>
          </p:nvPr>
        </p:nvSpPr>
        <p:spPr/>
        <p:txBody>
          <a:bodyPr/>
          <a:lstStyle/>
          <a:p>
            <a:fld id="{8BBA521B-DE50-46A6-ADCB-33CE7E681351}"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93A4249-A42A-4674-AD1A-882FC6214A9D}" type="datetimeFigureOut">
              <a:rPr lang="el-GR" smtClean="0"/>
              <a:pPr/>
              <a:t>25/10/2011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8BBA521B-DE50-46A6-ADCB-33CE7E68135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93A4249-A42A-4674-AD1A-882FC6214A9D}" type="datetimeFigureOut">
              <a:rPr lang="el-GR" smtClean="0"/>
              <a:pPr/>
              <a:t>25/10/2011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BBA521B-DE50-46A6-ADCB-33CE7E68135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93A4249-A42A-4674-AD1A-882FC6214A9D}" type="datetimeFigureOut">
              <a:rPr lang="el-GR" smtClean="0"/>
              <a:pPr/>
              <a:t>25/10/2011</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BBA521B-DE50-46A6-ADCB-33CE7E681351}"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4282" y="1928802"/>
            <a:ext cx="6858048" cy="2301240"/>
          </a:xfrm>
        </p:spPr>
        <p:txBody>
          <a:bodyPr>
            <a:normAutofit fontScale="90000"/>
          </a:bodyPr>
          <a:lstStyle/>
          <a:p>
            <a:r>
              <a:rPr sz="2800" dirty="0" smtClean="0"/>
              <a:t>"</a:t>
            </a:r>
            <a:r>
              <a:rPr lang="el-GR" sz="2800" dirty="0" smtClean="0"/>
              <a:t>Το </a:t>
            </a:r>
            <a:r>
              <a:rPr lang="el-GR" sz="2800" dirty="0" err="1" smtClean="0"/>
              <a:t>προφιλ</a:t>
            </a:r>
            <a:r>
              <a:rPr lang="el-GR" sz="2800" dirty="0" smtClean="0"/>
              <a:t> των </a:t>
            </a:r>
            <a:r>
              <a:rPr lang="el-GR" sz="2800" dirty="0" err="1" smtClean="0"/>
              <a:t>ατομων</a:t>
            </a:r>
            <a:r>
              <a:rPr lang="el-GR" sz="2800" dirty="0" smtClean="0"/>
              <a:t> και η </a:t>
            </a:r>
            <a:r>
              <a:rPr lang="el-GR" sz="2800" dirty="0" err="1" smtClean="0"/>
              <a:t>ικανοποιηση</a:t>
            </a:r>
            <a:r>
              <a:rPr lang="el-GR" sz="2800" dirty="0" smtClean="0"/>
              <a:t> </a:t>
            </a:r>
            <a:r>
              <a:rPr lang="el-GR" sz="2800" dirty="0" err="1" smtClean="0"/>
              <a:t>τουσ</a:t>
            </a:r>
            <a:r>
              <a:rPr lang="el-GR" sz="2800" dirty="0" smtClean="0"/>
              <a:t> </a:t>
            </a:r>
            <a:r>
              <a:rPr lang="el-GR" sz="2800" dirty="0" err="1" smtClean="0"/>
              <a:t>απο</a:t>
            </a:r>
            <a:r>
              <a:rPr lang="el-GR" sz="2800" dirty="0" smtClean="0"/>
              <a:t> </a:t>
            </a:r>
            <a:r>
              <a:rPr lang="el-GR" sz="2800" smtClean="0"/>
              <a:t>τισ </a:t>
            </a:r>
            <a:r>
              <a:rPr lang="el-GR" sz="2800" dirty="0" err="1" smtClean="0"/>
              <a:t>παρεχομενεσ</a:t>
            </a:r>
            <a:r>
              <a:rPr lang="el-GR" sz="2800" dirty="0" smtClean="0"/>
              <a:t> </a:t>
            </a:r>
            <a:r>
              <a:rPr lang="el-GR" sz="2800" dirty="0" err="1" smtClean="0"/>
              <a:t>υπηρεσιεσ</a:t>
            </a:r>
            <a:r>
              <a:rPr lang="el-GR" sz="2800" dirty="0" smtClean="0"/>
              <a:t> </a:t>
            </a:r>
            <a:r>
              <a:rPr lang="el-GR" sz="2800" dirty="0" err="1" smtClean="0"/>
              <a:t>συμβουλευτικησ</a:t>
            </a:r>
            <a:r>
              <a:rPr lang="el-GR" sz="2800" dirty="0" smtClean="0"/>
              <a:t> και </a:t>
            </a:r>
            <a:r>
              <a:rPr lang="el-GR" sz="2800" dirty="0" err="1" smtClean="0"/>
              <a:t>υποστηρικτικησ</a:t>
            </a:r>
            <a:r>
              <a:rPr lang="el-GR" sz="2800" dirty="0" smtClean="0"/>
              <a:t> του </a:t>
            </a:r>
            <a:r>
              <a:rPr lang="el-GR" sz="2800" dirty="0" err="1" smtClean="0"/>
              <a:t>δημου</a:t>
            </a:r>
            <a:r>
              <a:rPr lang="el-GR" sz="2800" dirty="0" smtClean="0"/>
              <a:t> </a:t>
            </a:r>
            <a:r>
              <a:rPr lang="el-GR" sz="2800" dirty="0" err="1" smtClean="0"/>
              <a:t>αθηναιων</a:t>
            </a:r>
            <a:r>
              <a:rPr sz="2800" dirty="0" smtClean="0"/>
              <a:t>"</a:t>
            </a:r>
            <a:endParaRPr lang="el-GR" sz="2800" dirty="0"/>
          </a:p>
        </p:txBody>
      </p:sp>
      <p:sp>
        <p:nvSpPr>
          <p:cNvPr id="3" name="2 - Υπότιτλος"/>
          <p:cNvSpPr>
            <a:spLocks noGrp="1"/>
          </p:cNvSpPr>
          <p:nvPr>
            <p:ph type="subTitle" idx="1"/>
          </p:nvPr>
        </p:nvSpPr>
        <p:spPr>
          <a:xfrm>
            <a:off x="571472" y="4929198"/>
            <a:ext cx="6480048" cy="1143008"/>
          </a:xfrm>
        </p:spPr>
        <p:txBody>
          <a:bodyPr>
            <a:normAutofit fontScale="92500" lnSpcReduction="20000"/>
          </a:bodyPr>
          <a:lstStyle/>
          <a:p>
            <a:r>
              <a:rPr lang="el-GR" dirty="0" smtClean="0"/>
              <a:t>Λουκία Μπάκα </a:t>
            </a:r>
          </a:p>
          <a:p>
            <a:r>
              <a:rPr lang="el-GR" dirty="0" smtClean="0"/>
              <a:t>Μεταπτυχιακή Φοιτήτρια</a:t>
            </a:r>
          </a:p>
          <a:p>
            <a:endParaRPr lang="el-GR" dirty="0" smtClean="0"/>
          </a:p>
          <a:p>
            <a:r>
              <a:rPr lang="el-GR" dirty="0" smtClean="0"/>
              <a:t>Αθήνα 2011</a:t>
            </a:r>
          </a:p>
          <a:p>
            <a:endParaRPr lang="el-GR" dirty="0"/>
          </a:p>
        </p:txBody>
      </p:sp>
      <p:sp>
        <p:nvSpPr>
          <p:cNvPr id="4" name="3 - Ορθογώνιο"/>
          <p:cNvSpPr/>
          <p:nvPr/>
        </p:nvSpPr>
        <p:spPr>
          <a:xfrm>
            <a:off x="2857488" y="428604"/>
            <a:ext cx="4500594"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ΕΘΝΙΚΗ ΣΧΟΛΗ ΔΗΜΟΣΙΑΣ ΥΓΕΙΑΣ </a:t>
            </a:r>
            <a:endParaRPr lang="el-GR" dirty="0"/>
          </a:p>
        </p:txBody>
      </p:sp>
      <p:pic>
        <p:nvPicPr>
          <p:cNvPr id="5" name="4 - Εικόνα"/>
          <p:cNvPicPr/>
          <p:nvPr/>
        </p:nvPicPr>
        <p:blipFill>
          <a:blip r:embed="rId2" cstate="print"/>
          <a:srcRect/>
          <a:stretch>
            <a:fillRect/>
          </a:stretch>
        </p:blipFill>
        <p:spPr bwMode="auto">
          <a:xfrm>
            <a:off x="2428860" y="357166"/>
            <a:ext cx="571504" cy="5000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1571612"/>
            <a:ext cx="7467600" cy="631844"/>
          </a:xfrm>
        </p:spPr>
        <p:txBody>
          <a:bodyPr>
            <a:normAutofit fontScale="90000"/>
          </a:bodyPr>
          <a:lstStyle/>
          <a:p>
            <a:r>
              <a:rPr lang="el-GR" dirty="0" smtClean="0"/>
              <a:t>ερευνητική στρατηγική</a:t>
            </a:r>
            <a:endParaRPr lang="el-GR" dirty="0"/>
          </a:p>
        </p:txBody>
      </p:sp>
      <p:sp>
        <p:nvSpPr>
          <p:cNvPr id="3" name="2 - Θέση περιεχομένου"/>
          <p:cNvSpPr>
            <a:spLocks noGrp="1"/>
          </p:cNvSpPr>
          <p:nvPr>
            <p:ph idx="1"/>
          </p:nvPr>
        </p:nvSpPr>
        <p:spPr>
          <a:xfrm>
            <a:off x="457200" y="2357430"/>
            <a:ext cx="7467600" cy="3768733"/>
          </a:xfrm>
        </p:spPr>
        <p:txBody>
          <a:bodyPr/>
          <a:lstStyle/>
          <a:p>
            <a:pPr>
              <a:buNone/>
            </a:pPr>
            <a:r>
              <a:rPr lang="el-GR" dirty="0" smtClean="0"/>
              <a:t>     Η έρευνα διεξήχθη σε δύο φάσεις:</a:t>
            </a:r>
          </a:p>
          <a:p>
            <a:pPr marL="550926" indent="-514350"/>
            <a:r>
              <a:rPr lang="el-GR" dirty="0" err="1" smtClean="0"/>
              <a:t>Προέρευνα</a:t>
            </a:r>
            <a:r>
              <a:rPr lang="el-GR" dirty="0" smtClean="0"/>
              <a:t> (έλεγχος εσωτερικής εγκυρότητας και αξιοπιστίας του μεθοδολογικού εργαλείου)</a:t>
            </a:r>
          </a:p>
          <a:p>
            <a:pPr marL="550926" indent="-514350"/>
            <a:r>
              <a:rPr lang="el-GR" dirty="0" smtClean="0"/>
              <a:t>Κυρίως έρευνα</a:t>
            </a:r>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000108"/>
            <a:ext cx="7467600" cy="417530"/>
          </a:xfrm>
        </p:spPr>
        <p:txBody>
          <a:bodyPr>
            <a:normAutofit fontScale="90000"/>
          </a:bodyPr>
          <a:lstStyle/>
          <a:p>
            <a:r>
              <a:rPr lang="el-GR" dirty="0" smtClean="0"/>
              <a:t>περιγραφικά αποτελέσματα</a:t>
            </a:r>
            <a:endParaRPr lang="el-GR" dirty="0"/>
          </a:p>
        </p:txBody>
      </p:sp>
      <p:sp>
        <p:nvSpPr>
          <p:cNvPr id="3" name="2 - Θέση περιεχομένου"/>
          <p:cNvSpPr>
            <a:spLocks noGrp="1"/>
          </p:cNvSpPr>
          <p:nvPr>
            <p:ph idx="1"/>
          </p:nvPr>
        </p:nvSpPr>
        <p:spPr/>
        <p:txBody>
          <a:bodyPr/>
          <a:lstStyle/>
          <a:p>
            <a:pPr>
              <a:buNone/>
            </a:pPr>
            <a:r>
              <a:rPr lang="el-GR" dirty="0" smtClean="0"/>
              <a:t>Όσον αφορά στους δημότες που </a:t>
            </a:r>
          </a:p>
          <a:p>
            <a:pPr>
              <a:buNone/>
            </a:pPr>
            <a:r>
              <a:rPr lang="el-GR" dirty="0" smtClean="0"/>
              <a:t>απευθύνονται στις συμβουλευτικές </a:t>
            </a:r>
          </a:p>
          <a:p>
            <a:pPr>
              <a:buNone/>
            </a:pPr>
            <a:r>
              <a:rPr lang="el-GR" dirty="0" smtClean="0"/>
              <a:t>υπηρεσίες, αυτοί φαίνεται να είναι:</a:t>
            </a:r>
          </a:p>
          <a:p>
            <a:r>
              <a:rPr lang="el-GR" dirty="0" smtClean="0">
                <a:solidFill>
                  <a:srgbClr val="FFFF00"/>
                </a:solidFill>
              </a:rPr>
              <a:t>Κυρίως ελληνικής καταγωγής, γυναικείου φύλου 31-60 ετών, έγγαμες με παιδιά, απόφοιτοι λυκείου, κατά πλειοψηφία εργαζόμενες με μηνιαίο εισόδημα άνω των 1000 €.</a:t>
            </a:r>
            <a:endParaRPr lang="el-GR" dirty="0">
              <a:solidFill>
                <a:srgbClr val="FFFF00"/>
              </a:solidFill>
            </a:endParaRPr>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4 - Πίνακας"/>
          <p:cNvGraphicFramePr>
            <a:graphicFrameLocks noGrp="1"/>
          </p:cNvGraphicFramePr>
          <p:nvPr/>
        </p:nvGraphicFramePr>
        <p:xfrm>
          <a:off x="2285984" y="1000108"/>
          <a:ext cx="4429155" cy="4887088"/>
        </p:xfrm>
        <a:graphic>
          <a:graphicData uri="http://schemas.openxmlformats.org/drawingml/2006/table">
            <a:tbl>
              <a:tblPr/>
              <a:tblGrid>
                <a:gridCol w="3087400"/>
                <a:gridCol w="597967"/>
                <a:gridCol w="743788"/>
              </a:tblGrid>
              <a:tr h="681264">
                <a:tc>
                  <a:txBody>
                    <a:bodyPr/>
                    <a:lstStyle/>
                    <a:p>
                      <a:pPr algn="just">
                        <a:lnSpc>
                          <a:spcPct val="130000"/>
                        </a:lnSpc>
                        <a:spcAft>
                          <a:spcPts val="0"/>
                        </a:spcAft>
                      </a:pPr>
                      <a:r>
                        <a:rPr lang="el-GR" sz="1600" b="1" kern="50" dirty="0" smtClean="0">
                          <a:latin typeface="Arial"/>
                          <a:ea typeface="DejaVu Sans"/>
                          <a:cs typeface="Times New Roman"/>
                        </a:rPr>
                        <a:t>Από </a:t>
                      </a:r>
                      <a:r>
                        <a:rPr lang="el-GR" sz="1600" b="1" kern="50" dirty="0">
                          <a:latin typeface="Arial"/>
                          <a:ea typeface="DejaVu Sans"/>
                          <a:cs typeface="Times New Roman"/>
                        </a:rPr>
                        <a:t>πού μάθατε για την υπηρεσία μας;</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indent="342265" algn="just">
                        <a:lnSpc>
                          <a:spcPct val="130000"/>
                        </a:lnSpc>
                        <a:spcAft>
                          <a:spcPts val="0"/>
                        </a:spcAft>
                      </a:pPr>
                      <a:endParaRPr lang="el-GR" sz="1600" kern="50">
                        <a:latin typeface="DejaVu Serif"/>
                        <a:ea typeface="DejaVu Sans"/>
                        <a:cs typeface="Times New Roman"/>
                      </a:endParaRPr>
                    </a:p>
                    <a:p>
                      <a:pPr marR="201930" algn="just">
                        <a:lnSpc>
                          <a:spcPct val="130000"/>
                        </a:lnSpc>
                        <a:spcAft>
                          <a:spcPts val="0"/>
                        </a:spcAft>
                      </a:pPr>
                      <a:r>
                        <a:rPr lang="el-GR" sz="1600" b="1" kern="50">
                          <a:latin typeface="Arial"/>
                          <a:ea typeface="DejaVu Sans"/>
                          <a:cs typeface="Times New Roman"/>
                        </a:rPr>
                        <a:t>Ν</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endParaRPr lang="el-GR" sz="1600" kern="50">
                        <a:latin typeface="DejaVu Serif"/>
                        <a:ea typeface="DejaVu Sans"/>
                        <a:cs typeface="Times New Roman"/>
                      </a:endParaRPr>
                    </a:p>
                    <a:p>
                      <a:pPr algn="just">
                        <a:lnSpc>
                          <a:spcPct val="130000"/>
                        </a:lnSpc>
                        <a:spcAft>
                          <a:spcPts val="0"/>
                        </a:spcAft>
                      </a:pPr>
                      <a:r>
                        <a:rPr lang="el-GR" sz="1600" b="1" kern="50">
                          <a:latin typeface="Arial"/>
                          <a:ea typeface="DejaVu Sans"/>
                          <a:cs typeface="Times New Roman"/>
                        </a:rPr>
                        <a:t>%</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97008">
                <a:tc>
                  <a:txBody>
                    <a:bodyPr/>
                    <a:lstStyle/>
                    <a:p>
                      <a:pPr algn="just">
                        <a:lnSpc>
                          <a:spcPct val="130000"/>
                        </a:lnSpc>
                        <a:spcAft>
                          <a:spcPts val="0"/>
                        </a:spcAft>
                      </a:pPr>
                      <a:r>
                        <a:rPr lang="el-GR" sz="1600" kern="50">
                          <a:latin typeface="Arial"/>
                          <a:ea typeface="DejaVu Sans"/>
                          <a:cs typeface="Times New Roman"/>
                        </a:rPr>
                        <a:t>Από ιδιώτη</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a:latin typeface="Arial"/>
                          <a:ea typeface="DejaVu Sans"/>
                          <a:cs typeface="Times New Roman"/>
                        </a:rPr>
                        <a:t>47</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a:latin typeface="Arial"/>
                          <a:ea typeface="DejaVu Sans"/>
                          <a:cs typeface="Times New Roman"/>
                        </a:rPr>
                        <a:t>36,7</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19332">
                <a:tc>
                  <a:txBody>
                    <a:bodyPr/>
                    <a:lstStyle/>
                    <a:p>
                      <a:pPr algn="just">
                        <a:lnSpc>
                          <a:spcPct val="130000"/>
                        </a:lnSpc>
                        <a:spcAft>
                          <a:spcPts val="0"/>
                        </a:spcAft>
                      </a:pPr>
                      <a:r>
                        <a:rPr lang="el-GR" sz="1600" kern="50" dirty="0">
                          <a:solidFill>
                            <a:schemeClr val="accent2">
                              <a:lumMod val="60000"/>
                              <a:lumOff val="40000"/>
                            </a:schemeClr>
                          </a:solidFill>
                          <a:latin typeface="Arial"/>
                          <a:ea typeface="DejaVu Sans"/>
                          <a:cs typeface="Times New Roman"/>
                        </a:rPr>
                        <a:t>Από άλλη υπηρεσία του δήμου</a:t>
                      </a:r>
                      <a:endParaRPr lang="el-GR" sz="16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chemeClr val="accent2">
                              <a:lumMod val="60000"/>
                              <a:lumOff val="40000"/>
                            </a:schemeClr>
                          </a:solidFill>
                          <a:latin typeface="Arial"/>
                          <a:ea typeface="DejaVu Sans"/>
                          <a:cs typeface="Times New Roman"/>
                        </a:rPr>
                        <a:t>45</a:t>
                      </a:r>
                      <a:endParaRPr lang="el-GR" sz="16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chemeClr val="accent2">
                              <a:lumMod val="60000"/>
                              <a:lumOff val="40000"/>
                            </a:schemeClr>
                          </a:solidFill>
                          <a:latin typeface="Arial"/>
                          <a:ea typeface="DejaVu Sans"/>
                          <a:cs typeface="Times New Roman"/>
                        </a:rPr>
                        <a:t>35,2</a:t>
                      </a:r>
                      <a:endParaRPr lang="el-GR" sz="16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97008">
                <a:tc>
                  <a:txBody>
                    <a:bodyPr/>
                    <a:lstStyle/>
                    <a:p>
                      <a:pPr algn="just">
                        <a:lnSpc>
                          <a:spcPct val="130000"/>
                        </a:lnSpc>
                        <a:spcAft>
                          <a:spcPts val="0"/>
                        </a:spcAft>
                      </a:pPr>
                      <a:r>
                        <a:rPr lang="el-GR" sz="1600" kern="50" dirty="0">
                          <a:solidFill>
                            <a:schemeClr val="accent2">
                              <a:lumMod val="60000"/>
                              <a:lumOff val="40000"/>
                            </a:schemeClr>
                          </a:solidFill>
                          <a:latin typeface="Arial"/>
                          <a:ea typeface="DejaVu Sans"/>
                          <a:cs typeface="Times New Roman"/>
                        </a:rPr>
                        <a:t>Από άλλη δημόσια υπηρεσία</a:t>
                      </a:r>
                      <a:endParaRPr lang="el-GR" sz="16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a:solidFill>
                            <a:schemeClr val="accent2">
                              <a:lumMod val="60000"/>
                              <a:lumOff val="40000"/>
                            </a:schemeClr>
                          </a:solidFill>
                          <a:latin typeface="Arial"/>
                          <a:ea typeface="DejaVu Sans"/>
                          <a:cs typeface="Times New Roman"/>
                        </a:rPr>
                        <a:t>27</a:t>
                      </a:r>
                      <a:endParaRPr lang="el-GR" sz="1600" kern="5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chemeClr val="accent2">
                              <a:lumMod val="60000"/>
                              <a:lumOff val="40000"/>
                            </a:schemeClr>
                          </a:solidFill>
                          <a:latin typeface="Arial"/>
                          <a:ea typeface="DejaVu Sans"/>
                          <a:cs typeface="Times New Roman"/>
                        </a:rPr>
                        <a:t>21,1</a:t>
                      </a:r>
                      <a:endParaRPr lang="el-GR" sz="16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98992">
                <a:tc>
                  <a:txBody>
                    <a:bodyPr/>
                    <a:lstStyle/>
                    <a:p>
                      <a:pPr algn="just">
                        <a:lnSpc>
                          <a:spcPct val="130000"/>
                        </a:lnSpc>
                        <a:spcAft>
                          <a:spcPts val="0"/>
                        </a:spcAft>
                      </a:pPr>
                      <a:r>
                        <a:rPr lang="el-GR" sz="1600" kern="50" dirty="0">
                          <a:solidFill>
                            <a:srgbClr val="FF0000"/>
                          </a:solidFill>
                          <a:latin typeface="Arial"/>
                          <a:ea typeface="DejaVu Sans"/>
                          <a:cs typeface="Times New Roman"/>
                        </a:rPr>
                        <a:t>Από άλλον εξυπηρετούμενο</a:t>
                      </a:r>
                      <a:endParaRPr lang="el-GR" sz="1600" kern="50" dirty="0">
                        <a:solidFill>
                          <a:srgbClr val="FF00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0000"/>
                          </a:solidFill>
                          <a:latin typeface="Arial"/>
                          <a:ea typeface="DejaVu Sans"/>
                          <a:cs typeface="Times New Roman"/>
                        </a:rPr>
                        <a:t>13</a:t>
                      </a:r>
                      <a:endParaRPr lang="el-GR" sz="1600" kern="50" dirty="0">
                        <a:solidFill>
                          <a:srgbClr val="FF00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0000"/>
                          </a:solidFill>
                          <a:latin typeface="Arial"/>
                          <a:ea typeface="DejaVu Sans"/>
                          <a:cs typeface="Times New Roman"/>
                        </a:rPr>
                        <a:t>10,2</a:t>
                      </a:r>
                      <a:endParaRPr lang="el-GR" sz="1600" kern="50" dirty="0">
                        <a:solidFill>
                          <a:srgbClr val="FF00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98992">
                <a:tc>
                  <a:txBody>
                    <a:bodyPr/>
                    <a:lstStyle/>
                    <a:p>
                      <a:pPr algn="just">
                        <a:lnSpc>
                          <a:spcPct val="130000"/>
                        </a:lnSpc>
                        <a:spcAft>
                          <a:spcPts val="0"/>
                        </a:spcAft>
                      </a:pPr>
                      <a:r>
                        <a:rPr lang="el-GR" sz="1600" kern="50" dirty="0">
                          <a:latin typeface="Arial"/>
                          <a:ea typeface="DejaVu Sans"/>
                          <a:cs typeface="Times New Roman"/>
                        </a:rPr>
                        <a:t>Από έντυπο υλικό</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a:latin typeface="Arial"/>
                          <a:ea typeface="DejaVu Sans"/>
                          <a:cs typeface="Times New Roman"/>
                        </a:rPr>
                        <a:t>3</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a:latin typeface="Arial"/>
                          <a:ea typeface="DejaVu Sans"/>
                          <a:cs typeface="Times New Roman"/>
                        </a:rPr>
                        <a:t>2,3</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19332">
                <a:tc>
                  <a:txBody>
                    <a:bodyPr/>
                    <a:lstStyle/>
                    <a:p>
                      <a:pPr algn="just">
                        <a:lnSpc>
                          <a:spcPct val="130000"/>
                        </a:lnSpc>
                        <a:spcAft>
                          <a:spcPts val="0"/>
                        </a:spcAft>
                      </a:pPr>
                      <a:r>
                        <a:rPr lang="el-GR" sz="1600" kern="50" dirty="0">
                          <a:solidFill>
                            <a:srgbClr val="FFFF00"/>
                          </a:solidFill>
                          <a:latin typeface="Arial"/>
                          <a:ea typeface="DejaVu Sans"/>
                          <a:cs typeface="Times New Roman"/>
                        </a:rPr>
                        <a:t>Από τα ΜΜΕ (τηλεόραση, ραδιόφωνο, τύπος κλπ)</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2</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1,6</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19332">
                <a:tc>
                  <a:txBody>
                    <a:bodyPr/>
                    <a:lstStyle/>
                    <a:p>
                      <a:pPr algn="just">
                        <a:lnSpc>
                          <a:spcPct val="130000"/>
                        </a:lnSpc>
                        <a:spcAft>
                          <a:spcPts val="0"/>
                        </a:spcAft>
                      </a:pPr>
                      <a:r>
                        <a:rPr lang="el-GR" sz="1600" kern="50" dirty="0">
                          <a:solidFill>
                            <a:srgbClr val="FFFF00"/>
                          </a:solidFill>
                          <a:latin typeface="Arial"/>
                          <a:ea typeface="DejaVu Sans"/>
                          <a:cs typeface="Times New Roman"/>
                        </a:rPr>
                        <a:t>Από τη γραμμή του δημότη (1595)</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2</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1,6</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98992">
                <a:tc>
                  <a:txBody>
                    <a:bodyPr/>
                    <a:lstStyle/>
                    <a:p>
                      <a:pPr algn="just">
                        <a:lnSpc>
                          <a:spcPct val="130000"/>
                        </a:lnSpc>
                        <a:spcAft>
                          <a:spcPts val="0"/>
                        </a:spcAft>
                      </a:pPr>
                      <a:r>
                        <a:rPr lang="el-GR" sz="1600" kern="50" dirty="0">
                          <a:solidFill>
                            <a:srgbClr val="FFFF00"/>
                          </a:solidFill>
                          <a:latin typeface="Arial"/>
                          <a:ea typeface="DejaVu Sans"/>
                          <a:cs typeface="Times New Roman"/>
                        </a:rPr>
                        <a:t>Από το </a:t>
                      </a:r>
                      <a:r>
                        <a:rPr lang="en-US" sz="1600" kern="50" dirty="0">
                          <a:solidFill>
                            <a:srgbClr val="FFFF00"/>
                          </a:solidFill>
                          <a:latin typeface="Arial"/>
                          <a:ea typeface="DejaVu Sans"/>
                          <a:cs typeface="Times New Roman"/>
                        </a:rPr>
                        <a:t>internet</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2</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l-GR" sz="1600" kern="50" dirty="0">
                          <a:solidFill>
                            <a:srgbClr val="FFFF00"/>
                          </a:solidFill>
                          <a:latin typeface="Arial"/>
                          <a:ea typeface="DejaVu Sans"/>
                          <a:cs typeface="Times New Roman"/>
                        </a:rPr>
                        <a:t>1,6</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7532">
                <a:tc>
                  <a:txBody>
                    <a:bodyPr/>
                    <a:lstStyle/>
                    <a:p>
                      <a:pPr indent="342265" algn="just">
                        <a:lnSpc>
                          <a:spcPct val="130000"/>
                        </a:lnSpc>
                        <a:spcAft>
                          <a:spcPts val="0"/>
                        </a:spcAft>
                      </a:pPr>
                      <a:r>
                        <a:rPr lang="el-GR" sz="1600" b="1" kern="50">
                          <a:latin typeface="Arial"/>
                          <a:ea typeface="DejaVu Sans"/>
                          <a:cs typeface="Times New Roman"/>
                        </a:rPr>
                        <a:t>Σύνολο     </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n-US" sz="1600" b="1" kern="50">
                          <a:latin typeface="Arial"/>
                          <a:ea typeface="DejaVu Sans"/>
                          <a:cs typeface="Times New Roman"/>
                        </a:rPr>
                        <a:t>141</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r>
                        <a:rPr lang="en-US" sz="1600" b="1" kern="50" dirty="0">
                          <a:latin typeface="Arial"/>
                          <a:ea typeface="DejaVu Sans"/>
                          <a:cs typeface="Times New Roman"/>
                        </a:rPr>
                        <a:t>110</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642910" y="928670"/>
          <a:ext cx="7510805" cy="4743050"/>
        </p:xfrm>
        <a:graphic>
          <a:graphicData uri="http://schemas.openxmlformats.org/drawingml/2006/table">
            <a:tbl>
              <a:tblPr/>
              <a:tblGrid>
                <a:gridCol w="2756745"/>
                <a:gridCol w="600841"/>
                <a:gridCol w="746901"/>
                <a:gridCol w="697548"/>
                <a:gridCol w="697548"/>
                <a:gridCol w="708660"/>
                <a:gridCol w="542925"/>
                <a:gridCol w="759637"/>
              </a:tblGrid>
              <a:tr h="788559">
                <a:tc rowSpan="2">
                  <a:txBody>
                    <a:bodyPr/>
                    <a:lstStyle/>
                    <a:p>
                      <a:pPr algn="ctr">
                        <a:lnSpc>
                          <a:spcPct val="150000"/>
                        </a:lnSpc>
                        <a:spcAft>
                          <a:spcPts val="0"/>
                        </a:spcAft>
                      </a:pPr>
                      <a:endParaRPr lang="el-GR" sz="1400" kern="50" dirty="0">
                        <a:latin typeface="DejaVu Serif"/>
                        <a:ea typeface="DejaVu Sans"/>
                        <a:cs typeface="Times New Roman"/>
                      </a:endParaRPr>
                    </a:p>
                    <a:p>
                      <a:pPr algn="ctr">
                        <a:lnSpc>
                          <a:spcPct val="150000"/>
                        </a:lnSpc>
                        <a:spcAft>
                          <a:spcPts val="0"/>
                        </a:spcAft>
                      </a:pPr>
                      <a:r>
                        <a:rPr lang="el-GR" sz="1400" b="1" kern="50" dirty="0" smtClean="0">
                          <a:latin typeface="Arial"/>
                          <a:ea typeface="DejaVu Sans"/>
                          <a:cs typeface="Times New Roman"/>
                        </a:rPr>
                        <a:t> </a:t>
                      </a:r>
                      <a:r>
                        <a:rPr lang="el-GR" sz="1400" b="1" kern="50" dirty="0">
                          <a:latin typeface="Arial"/>
                          <a:ea typeface="DejaVu Sans"/>
                          <a:cs typeface="Times New Roman"/>
                        </a:rPr>
                        <a:t>Η επιλογή της υπηρεσίας μας έγινε γιατί:</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5">
                  <a:txBody>
                    <a:bodyPr/>
                    <a:lstStyle/>
                    <a:p>
                      <a:pPr algn="ct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n-US" sz="1400" b="1" kern="50" dirty="0">
                          <a:latin typeface="Arial"/>
                          <a:ea typeface="DejaVu Sans"/>
                          <a:cs typeface="Times New Roman"/>
                        </a:rPr>
                        <a:t>f</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2">
                  <a:txBody>
                    <a:bodyPr/>
                    <a:lstStyle/>
                    <a:p>
                      <a:pPr algn="ctr">
                        <a:lnSpc>
                          <a:spcPct val="130000"/>
                        </a:lnSpc>
                        <a:spcAft>
                          <a:spcPts val="0"/>
                        </a:spcAft>
                      </a:pPr>
                      <a:endParaRPr lang="el-GR" sz="1400" kern="50">
                        <a:latin typeface="DejaVu Serif"/>
                        <a:ea typeface="DejaVu Sans"/>
                        <a:cs typeface="Times New Roman"/>
                      </a:endParaRPr>
                    </a:p>
                    <a:p>
                      <a:pPr algn="ctr">
                        <a:lnSpc>
                          <a:spcPct val="130000"/>
                        </a:lnSpc>
                        <a:spcAft>
                          <a:spcPts val="0"/>
                        </a:spcAft>
                      </a:pPr>
                      <a:r>
                        <a:rPr lang="en-US" sz="1400" b="1" kern="50">
                          <a:latin typeface="DejaVu Serif"/>
                          <a:ea typeface="DejaVu Sans"/>
                          <a:cs typeface="Times New Roman"/>
                        </a:rPr>
                        <a:t>_</a:t>
                      </a:r>
                      <a:endParaRPr lang="el-GR" sz="1400" kern="50">
                        <a:latin typeface="DejaVu Serif"/>
                        <a:ea typeface="DejaVu Sans"/>
                        <a:cs typeface="Times New Roman"/>
                      </a:endParaRPr>
                    </a:p>
                    <a:p>
                      <a:pPr algn="ctr">
                        <a:lnSpc>
                          <a:spcPct val="130000"/>
                        </a:lnSpc>
                        <a:spcAft>
                          <a:spcPts val="0"/>
                        </a:spcAft>
                      </a:pPr>
                      <a:r>
                        <a:rPr lang="el-GR" sz="1400" b="1" kern="50">
                          <a:latin typeface="DejaVu Serif"/>
                          <a:ea typeface="DejaVu Sans"/>
                          <a:cs typeface="Times New Roman"/>
                        </a:rPr>
                        <a:t>Χ</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2">
                  <a:txBody>
                    <a:bodyPr/>
                    <a:lstStyle/>
                    <a:p>
                      <a:pPr algn="ctr">
                        <a:lnSpc>
                          <a:spcPct val="130000"/>
                        </a:lnSpc>
                        <a:spcAft>
                          <a:spcPts val="0"/>
                        </a:spcAft>
                      </a:pPr>
                      <a:endParaRPr lang="el-GR" sz="1400" kern="50" dirty="0" smtClean="0">
                        <a:latin typeface="DejaVu Serif"/>
                        <a:ea typeface="DejaVu Sans"/>
                        <a:cs typeface="Times New Roman"/>
                      </a:endParaRPr>
                    </a:p>
                    <a:p>
                      <a:pPr algn="ct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n-US" sz="1400" b="1" kern="50" dirty="0" smtClean="0">
                          <a:latin typeface="DejaVu Serif"/>
                          <a:ea typeface="DejaVu Sans"/>
                          <a:cs typeface="Times New Roman"/>
                        </a:rPr>
                        <a:t>S</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997391">
                <a:tc vMerge="1">
                  <a:txBody>
                    <a:bodyPr/>
                    <a:lstStyle/>
                    <a:p>
                      <a:endParaRPr lang="el-GR"/>
                    </a:p>
                  </a:txBody>
                  <a:tcPr/>
                </a:tc>
                <a:tc>
                  <a:txBody>
                    <a:bodyPr/>
                    <a:lstStyle/>
                    <a:p>
                      <a:pPr marL="822960" indent="-822960" algn="ctr">
                        <a:lnSpc>
                          <a:spcPct val="130000"/>
                        </a:lnSpc>
                        <a:spcBef>
                          <a:spcPts val="1000"/>
                        </a:spcBef>
                        <a:spcAft>
                          <a:spcPts val="0"/>
                        </a:spcAft>
                        <a:tabLst>
                          <a:tab pos="822960" algn="l"/>
                        </a:tabLst>
                      </a:pPr>
                      <a:r>
                        <a:rPr lang="el-GR" sz="1200" b="1" i="1" kern="50" dirty="0" smtClean="0">
                          <a:solidFill>
                            <a:schemeClr val="tx1"/>
                          </a:solidFill>
                          <a:latin typeface="Arial"/>
                          <a:ea typeface="Times New Roman"/>
                          <a:cs typeface="Times New Roman"/>
                        </a:rPr>
                        <a:t>Πολύ </a:t>
                      </a:r>
                      <a:endParaRPr lang="el-GR" sz="1200" i="1" kern="50" dirty="0">
                        <a:solidFill>
                          <a:schemeClr val="tx1"/>
                        </a:solidFill>
                        <a:latin typeface="Cambria"/>
                        <a:ea typeface="Times New Roman"/>
                        <a:cs typeface="Times New Roman"/>
                      </a:endParaRPr>
                    </a:p>
                    <a:p>
                      <a:pPr algn="ctr">
                        <a:lnSpc>
                          <a:spcPct val="130000"/>
                        </a:lnSpc>
                        <a:spcAft>
                          <a:spcPts val="0"/>
                        </a:spcAft>
                      </a:pPr>
                      <a:r>
                        <a:rPr lang="el-GR" sz="1200" b="1" kern="50" dirty="0" err="1" smtClean="0">
                          <a:solidFill>
                            <a:schemeClr val="tx1"/>
                          </a:solidFill>
                          <a:latin typeface="Arial"/>
                          <a:ea typeface="DejaVu Sans"/>
                          <a:cs typeface="Times New Roman"/>
                        </a:rPr>
                        <a:t>ασήμ</a:t>
                      </a:r>
                      <a:endParaRPr lang="el-GR" sz="12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marL="822960" indent="-822960" algn="ctr">
                        <a:lnSpc>
                          <a:spcPct val="130000"/>
                        </a:lnSpc>
                        <a:spcBef>
                          <a:spcPts val="1000"/>
                        </a:spcBef>
                        <a:spcAft>
                          <a:spcPts val="0"/>
                        </a:spcAft>
                        <a:tabLst>
                          <a:tab pos="822960" algn="l"/>
                        </a:tabLst>
                      </a:pPr>
                      <a:r>
                        <a:rPr lang="el-GR" sz="1200" b="1" i="1" kern="50" dirty="0" smtClean="0">
                          <a:solidFill>
                            <a:schemeClr val="tx1"/>
                          </a:solidFill>
                          <a:latin typeface="Arial"/>
                          <a:ea typeface="Times New Roman"/>
                          <a:cs typeface="Times New Roman"/>
                        </a:rPr>
                        <a:t>Αρκετά</a:t>
                      </a:r>
                      <a:endParaRPr lang="el-GR" sz="1200" i="1" kern="50" dirty="0">
                        <a:solidFill>
                          <a:schemeClr val="tx1"/>
                        </a:solidFill>
                        <a:latin typeface="Cambria"/>
                        <a:ea typeface="Times New Roman"/>
                        <a:cs typeface="Times New Roman"/>
                      </a:endParaRPr>
                    </a:p>
                    <a:p>
                      <a:pPr algn="ctr">
                        <a:spcAft>
                          <a:spcPts val="0"/>
                        </a:spcAft>
                      </a:pPr>
                      <a:r>
                        <a:rPr lang="el-GR" sz="1200" b="1" kern="50" dirty="0" err="1" smtClean="0">
                          <a:solidFill>
                            <a:schemeClr val="tx1"/>
                          </a:solidFill>
                          <a:latin typeface="Arial"/>
                          <a:ea typeface="DejaVu Sans"/>
                          <a:cs typeface="Times New Roman"/>
                        </a:rPr>
                        <a:t>ασήμ</a:t>
                      </a:r>
                      <a:endParaRPr lang="el-GR" sz="12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nSpc>
                          <a:spcPct val="130000"/>
                        </a:lnSpc>
                        <a:spcAft>
                          <a:spcPts val="0"/>
                        </a:spcAft>
                      </a:pPr>
                      <a:r>
                        <a:rPr lang="el-GR" sz="1200" b="1" i="1" kern="50" dirty="0">
                          <a:solidFill>
                            <a:schemeClr val="tx1"/>
                          </a:solidFill>
                          <a:latin typeface="Arial"/>
                          <a:ea typeface="DejaVu Sans"/>
                          <a:cs typeface="Times New Roman"/>
                        </a:rPr>
                        <a:t>Ούτε</a:t>
                      </a:r>
                      <a:endParaRPr lang="el-GR" sz="1200" kern="50" dirty="0">
                        <a:solidFill>
                          <a:schemeClr val="tx1"/>
                        </a:solidFill>
                        <a:latin typeface="DejaVu Serif"/>
                        <a:ea typeface="DejaVu Sans"/>
                        <a:cs typeface="Times New Roman"/>
                      </a:endParaRPr>
                    </a:p>
                    <a:p>
                      <a:pPr>
                        <a:lnSpc>
                          <a:spcPct val="130000"/>
                        </a:lnSpc>
                        <a:spcAft>
                          <a:spcPts val="0"/>
                        </a:spcAft>
                      </a:pPr>
                      <a:r>
                        <a:rPr lang="el-GR" sz="1200" b="1" i="1" kern="50" dirty="0" err="1" smtClean="0">
                          <a:solidFill>
                            <a:schemeClr val="tx1"/>
                          </a:solidFill>
                          <a:latin typeface="Arial"/>
                          <a:ea typeface="DejaVu Sans"/>
                          <a:cs typeface="Times New Roman"/>
                        </a:rPr>
                        <a:t>Ασήμ</a:t>
                      </a:r>
                      <a:endParaRPr lang="el-GR" sz="1200" kern="50" dirty="0">
                        <a:solidFill>
                          <a:schemeClr val="tx1"/>
                        </a:solidFill>
                        <a:latin typeface="DejaVu Serif"/>
                        <a:ea typeface="DejaVu Sans"/>
                        <a:cs typeface="Times New Roman"/>
                      </a:endParaRPr>
                    </a:p>
                    <a:p>
                      <a:pPr>
                        <a:lnSpc>
                          <a:spcPct val="130000"/>
                        </a:lnSpc>
                        <a:spcAft>
                          <a:spcPts val="0"/>
                        </a:spcAft>
                      </a:pPr>
                      <a:r>
                        <a:rPr lang="el-GR" sz="1200" b="1" i="1" kern="50" dirty="0">
                          <a:solidFill>
                            <a:schemeClr val="tx1"/>
                          </a:solidFill>
                          <a:latin typeface="Arial"/>
                          <a:ea typeface="DejaVu Sans"/>
                          <a:cs typeface="Times New Roman"/>
                        </a:rPr>
                        <a:t>Ούτε</a:t>
                      </a:r>
                      <a:endParaRPr lang="el-GR" sz="1200" kern="50" dirty="0">
                        <a:solidFill>
                          <a:schemeClr val="tx1"/>
                        </a:solidFill>
                        <a:latin typeface="DejaVu Serif"/>
                        <a:ea typeface="DejaVu Sans"/>
                        <a:cs typeface="Times New Roman"/>
                      </a:endParaRPr>
                    </a:p>
                    <a:p>
                      <a:pPr>
                        <a:lnSpc>
                          <a:spcPct val="130000"/>
                        </a:lnSpc>
                        <a:spcAft>
                          <a:spcPts val="0"/>
                        </a:spcAft>
                      </a:pPr>
                      <a:r>
                        <a:rPr lang="el-GR" sz="1200" b="1" i="1" kern="50" dirty="0" err="1" smtClean="0">
                          <a:solidFill>
                            <a:schemeClr val="tx1"/>
                          </a:solidFill>
                          <a:latin typeface="Arial"/>
                          <a:ea typeface="DejaVu Sans"/>
                          <a:cs typeface="Times New Roman"/>
                        </a:rPr>
                        <a:t>Σημαντ</a:t>
                      </a:r>
                      <a:endParaRPr lang="el-GR" sz="12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nSpc>
                          <a:spcPct val="130000"/>
                        </a:lnSpc>
                        <a:spcAft>
                          <a:spcPts val="0"/>
                        </a:spcAft>
                      </a:pPr>
                      <a:r>
                        <a:rPr lang="el-GR" sz="1200" b="1" i="1" kern="50" dirty="0" smtClean="0">
                          <a:solidFill>
                            <a:schemeClr val="tx1"/>
                          </a:solidFill>
                          <a:latin typeface="Arial"/>
                          <a:ea typeface="DejaVu Sans"/>
                          <a:cs typeface="Times New Roman"/>
                        </a:rPr>
                        <a:t>Αρκετά</a:t>
                      </a:r>
                      <a:endParaRPr lang="el-GR" sz="1200" kern="50" dirty="0">
                        <a:solidFill>
                          <a:schemeClr val="tx1"/>
                        </a:solidFill>
                        <a:latin typeface="DejaVu Serif"/>
                        <a:ea typeface="DejaVu Sans"/>
                        <a:cs typeface="Times New Roman"/>
                      </a:endParaRPr>
                    </a:p>
                    <a:p>
                      <a:pPr>
                        <a:lnSpc>
                          <a:spcPct val="130000"/>
                        </a:lnSpc>
                        <a:spcAft>
                          <a:spcPts val="0"/>
                        </a:spcAft>
                      </a:pPr>
                      <a:r>
                        <a:rPr lang="el-GR" sz="1200" b="1" i="1" kern="50" dirty="0" err="1" smtClean="0">
                          <a:solidFill>
                            <a:schemeClr val="tx1"/>
                          </a:solidFill>
                          <a:latin typeface="Arial"/>
                          <a:ea typeface="DejaVu Sans"/>
                          <a:cs typeface="Times New Roman"/>
                        </a:rPr>
                        <a:t>σημαντ</a:t>
                      </a:r>
                      <a:endParaRPr lang="el-GR" sz="12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nSpc>
                          <a:spcPct val="130000"/>
                        </a:lnSpc>
                        <a:spcAft>
                          <a:spcPts val="0"/>
                        </a:spcAft>
                      </a:pPr>
                      <a:r>
                        <a:rPr lang="el-GR" sz="1200" b="1" i="1" kern="50" dirty="0" smtClean="0">
                          <a:latin typeface="Arial"/>
                          <a:ea typeface="DejaVu Sans"/>
                          <a:cs typeface="Times New Roman"/>
                        </a:rPr>
                        <a:t>Πολύ</a:t>
                      </a:r>
                      <a:endParaRPr lang="el-GR" sz="1200" kern="50" dirty="0">
                        <a:latin typeface="DejaVu Serif"/>
                        <a:ea typeface="DejaVu Sans"/>
                        <a:cs typeface="Times New Roman"/>
                      </a:endParaRPr>
                    </a:p>
                    <a:p>
                      <a:pPr>
                        <a:spcAft>
                          <a:spcPts val="0"/>
                        </a:spcAft>
                      </a:pPr>
                      <a:r>
                        <a:rPr lang="el-GR" sz="1200" b="1" i="1" kern="50" dirty="0" err="1">
                          <a:latin typeface="Arial"/>
                          <a:ea typeface="DejaVu Sans"/>
                          <a:cs typeface="Times New Roman"/>
                        </a:rPr>
                        <a:t>σημαντ</a:t>
                      </a:r>
                      <a:endParaRPr lang="el-GR" sz="1200" kern="50" dirty="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657134">
                <a:tc>
                  <a:txBody>
                    <a:bodyPr/>
                    <a:lstStyle/>
                    <a:p>
                      <a:pPr algn="ctr">
                        <a:lnSpc>
                          <a:spcPct val="130000"/>
                        </a:lnSpc>
                        <a:spcAft>
                          <a:spcPts val="0"/>
                        </a:spcAft>
                      </a:pPr>
                      <a:r>
                        <a:rPr lang="el-GR" sz="1400" kern="50" dirty="0">
                          <a:latin typeface="Arial"/>
                          <a:ea typeface="DejaVu Sans"/>
                          <a:cs typeface="Times New Roman"/>
                        </a:rPr>
                        <a:t>Δεν βρήκα λύση όταν απευθύνθηκα σε άλλους φορείς</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13</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4</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49</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34</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30</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3,49</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1,176</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8566">
                <a:tc>
                  <a:txBody>
                    <a:bodyPr/>
                    <a:lstStyle/>
                    <a:p>
                      <a:pPr algn="ctr">
                        <a:lnSpc>
                          <a:spcPct val="130000"/>
                        </a:lnSpc>
                        <a:spcAft>
                          <a:spcPts val="0"/>
                        </a:spcAft>
                      </a:pPr>
                      <a:r>
                        <a:rPr lang="el-GR" sz="1400" kern="50">
                          <a:latin typeface="Arial"/>
                          <a:ea typeface="DejaVu Sans"/>
                          <a:cs typeface="Times New Roman"/>
                        </a:rPr>
                        <a:t>Έκλεισα γρήγορα ραντεβού</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9</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36</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44</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38</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3,76</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1,112</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8566">
                <a:tc>
                  <a:txBody>
                    <a:bodyPr/>
                    <a:lstStyle/>
                    <a:p>
                      <a:pPr algn="ctr">
                        <a:lnSpc>
                          <a:spcPct val="130000"/>
                        </a:lnSpc>
                        <a:spcAft>
                          <a:spcPts val="0"/>
                        </a:spcAft>
                      </a:pPr>
                      <a:r>
                        <a:rPr lang="el-GR" sz="1400" kern="50">
                          <a:latin typeface="Arial"/>
                          <a:ea typeface="DejaVu Sans"/>
                          <a:cs typeface="Times New Roman"/>
                        </a:rPr>
                        <a:t>Ήταν κοντά στο σπίτι μου</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9</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6</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31</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45</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39</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3,76</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1,140</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57134">
                <a:tc>
                  <a:txBody>
                    <a:bodyPr/>
                    <a:lstStyle/>
                    <a:p>
                      <a:pPr algn="ctr">
                        <a:lnSpc>
                          <a:spcPct val="130000"/>
                        </a:lnSpc>
                        <a:spcAft>
                          <a:spcPts val="0"/>
                        </a:spcAft>
                      </a:pPr>
                      <a:r>
                        <a:rPr lang="el-GR" sz="1400" kern="50" dirty="0">
                          <a:latin typeface="Arial"/>
                          <a:ea typeface="DejaVu Sans"/>
                          <a:cs typeface="Times New Roman"/>
                        </a:rPr>
                        <a:t>Δεν είχα χρήματα να απευθυνθώ σε ιδιώτες</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5</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6</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24</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39</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56</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4,04</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1,074</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57134">
                <a:tc>
                  <a:txBody>
                    <a:bodyPr/>
                    <a:lstStyle/>
                    <a:p>
                      <a:pPr algn="ctr">
                        <a:lnSpc>
                          <a:spcPct val="130000"/>
                        </a:lnSpc>
                        <a:spcAft>
                          <a:spcPts val="0"/>
                        </a:spcAft>
                      </a:pPr>
                      <a:r>
                        <a:rPr lang="el-GR" sz="1400" kern="50" dirty="0">
                          <a:solidFill>
                            <a:srgbClr val="FFFF00"/>
                          </a:solidFill>
                          <a:latin typeface="Arial"/>
                          <a:ea typeface="DejaVu Sans"/>
                          <a:cs typeface="Times New Roman"/>
                        </a:rPr>
                        <a:t>Με αντιμετώπισαν φιλικά όταν έκλεισα ραντεβού</a:t>
                      </a:r>
                      <a:endParaRPr lang="el-GR" sz="14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2</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1</a:t>
                      </a:r>
                      <a:endParaRPr lang="el-GR" sz="1400" kern="50" dirty="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14</a:t>
                      </a:r>
                      <a:endParaRPr lang="el-GR" sz="1400" kern="50" dirty="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solidFill>
                            <a:srgbClr val="FFFF00"/>
                          </a:solidFill>
                          <a:latin typeface="Arial"/>
                          <a:ea typeface="DejaVu Sans"/>
                          <a:cs typeface="Times New Roman"/>
                        </a:rPr>
                        <a:t>49</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solidFill>
                            <a:srgbClr val="FFFF00"/>
                          </a:solidFill>
                          <a:latin typeface="Arial"/>
                          <a:ea typeface="DejaVu Sans"/>
                          <a:cs typeface="Times New Roman"/>
                        </a:rPr>
                        <a:t>64</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dirty="0">
                          <a:latin typeface="Arial"/>
                          <a:ea typeface="DejaVu Sans"/>
                          <a:cs typeface="Times New Roman"/>
                        </a:rPr>
                        <a:t>4,32</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l-GR" sz="1400" kern="50">
                          <a:latin typeface="Arial"/>
                          <a:ea typeface="DejaVu Sans"/>
                          <a:cs typeface="Times New Roman"/>
                        </a:rPr>
                        <a:t>,819</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28566">
                <a:tc>
                  <a:txBody>
                    <a:bodyPr/>
                    <a:lstStyle/>
                    <a:p>
                      <a:pPr algn="ctr">
                        <a:lnSpc>
                          <a:spcPct val="130000"/>
                        </a:lnSpc>
                        <a:spcAft>
                          <a:spcPts val="0"/>
                        </a:spcAft>
                      </a:pPr>
                      <a:r>
                        <a:rPr lang="el-GR" sz="1400" kern="50" dirty="0">
                          <a:solidFill>
                            <a:srgbClr val="FFFF00"/>
                          </a:solidFill>
                          <a:latin typeface="Arial"/>
                          <a:ea typeface="DejaVu Sans"/>
                          <a:cs typeface="Times New Roman"/>
                        </a:rPr>
                        <a:t>Άκουσα θετικά σχόλια</a:t>
                      </a:r>
                      <a:endParaRPr lang="el-GR" sz="14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a:latin typeface="Arial"/>
                          <a:ea typeface="DejaVu Sans"/>
                          <a:cs typeface="Times New Roman"/>
                        </a:rPr>
                        <a:t>1</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a:latin typeface="Arial"/>
                          <a:ea typeface="DejaVu Sans"/>
                          <a:cs typeface="Times New Roman"/>
                        </a:rPr>
                        <a:t>20</a:t>
                      </a:r>
                      <a:endParaRPr lang="el-GR" sz="1400" kern="50">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dirty="0">
                          <a:solidFill>
                            <a:srgbClr val="FFFF00"/>
                          </a:solidFill>
                          <a:latin typeface="Arial"/>
                          <a:ea typeface="DejaVu Sans"/>
                          <a:cs typeface="Times New Roman"/>
                        </a:rPr>
                        <a:t>45</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dirty="0">
                          <a:solidFill>
                            <a:srgbClr val="FFFF00"/>
                          </a:solidFill>
                          <a:latin typeface="Arial"/>
                          <a:ea typeface="DejaVu Sans"/>
                          <a:cs typeface="Times New Roman"/>
                        </a:rPr>
                        <a:t>64</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a:latin typeface="Arial"/>
                          <a:ea typeface="DejaVu Sans"/>
                          <a:cs typeface="Times New Roman"/>
                        </a:rPr>
                        <a:t>4,32</a:t>
                      </a:r>
                      <a:endParaRPr lang="el-GR" sz="14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1200"/>
                        </a:spcAft>
                      </a:pPr>
                      <a:r>
                        <a:rPr lang="el-GR" sz="1400" kern="50" dirty="0">
                          <a:latin typeface="Arial"/>
                          <a:ea typeface="DejaVu Sans"/>
                          <a:cs typeface="Times New Roman"/>
                        </a:rPr>
                        <a:t>,788</a:t>
                      </a:r>
                      <a:endParaRPr lang="el-GR" sz="14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Θέση περιεχομένου"/>
          <p:cNvGraphicFramePr>
            <a:graphicFrameLocks noGrp="1"/>
          </p:cNvGraphicFramePr>
          <p:nvPr>
            <p:ph idx="1"/>
          </p:nvPr>
        </p:nvGraphicFramePr>
        <p:xfrm>
          <a:off x="1857356" y="1428736"/>
          <a:ext cx="6000792" cy="5050529"/>
        </p:xfrm>
        <a:graphic>
          <a:graphicData uri="http://schemas.openxmlformats.org/drawingml/2006/table">
            <a:tbl>
              <a:tblPr/>
              <a:tblGrid>
                <a:gridCol w="2433949"/>
                <a:gridCol w="778681"/>
                <a:gridCol w="2788162"/>
              </a:tblGrid>
              <a:tr h="1369742">
                <a:tc>
                  <a:txBody>
                    <a:bodyPr/>
                    <a:lstStyle/>
                    <a:p>
                      <a:pPr algn="l">
                        <a:lnSpc>
                          <a:spcPct val="130000"/>
                        </a:lnSpc>
                        <a:spcAft>
                          <a:spcPts val="0"/>
                        </a:spcAft>
                      </a:pPr>
                      <a:r>
                        <a:rPr lang="el-GR" sz="1600" b="1" kern="50" dirty="0" smtClean="0">
                          <a:latin typeface="Arial"/>
                          <a:ea typeface="DejaVu Sans"/>
                          <a:cs typeface="Times New Roman"/>
                        </a:rPr>
                        <a:t>Για </a:t>
                      </a:r>
                      <a:r>
                        <a:rPr lang="el-GR" sz="1600" b="1" kern="50" dirty="0">
                          <a:latin typeface="Arial"/>
                          <a:ea typeface="DejaVu Sans"/>
                          <a:cs typeface="Times New Roman"/>
                        </a:rPr>
                        <a:t>ποιους από τους παρακάτω λόγους απευθυνθήκατε στην υπηρεσία μας;</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indent="342265" algn="l">
                        <a:lnSpc>
                          <a:spcPct val="130000"/>
                        </a:lnSpc>
                        <a:spcAft>
                          <a:spcPts val="0"/>
                        </a:spcAft>
                      </a:pPr>
                      <a:endParaRPr lang="el-GR" sz="1600" kern="50" dirty="0">
                        <a:latin typeface="DejaVu Serif"/>
                        <a:ea typeface="DejaVu Sans"/>
                        <a:cs typeface="Times New Roman"/>
                      </a:endParaRPr>
                    </a:p>
                    <a:p>
                      <a:pPr marR="201930" algn="l">
                        <a:lnSpc>
                          <a:spcPct val="130000"/>
                        </a:lnSpc>
                        <a:spcAft>
                          <a:spcPts val="0"/>
                        </a:spcAft>
                      </a:pPr>
                      <a:r>
                        <a:rPr lang="el-GR" sz="1600" b="1" kern="50" dirty="0">
                          <a:latin typeface="Arial"/>
                          <a:ea typeface="DejaVu Sans"/>
                          <a:cs typeface="Times New Roman"/>
                        </a:rPr>
                        <a:t>   Ν</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endParaRPr lang="el-GR" sz="1600" kern="50">
                        <a:latin typeface="DejaVu Serif"/>
                        <a:ea typeface="DejaVu Sans"/>
                        <a:cs typeface="Times New Roman"/>
                      </a:endParaRPr>
                    </a:p>
                    <a:p>
                      <a:pPr algn="l">
                        <a:lnSpc>
                          <a:spcPct val="130000"/>
                        </a:lnSpc>
                        <a:spcAft>
                          <a:spcPts val="0"/>
                        </a:spcAft>
                      </a:pPr>
                      <a:r>
                        <a:rPr lang="el-GR" sz="1600" b="1" kern="50">
                          <a:latin typeface="Arial"/>
                          <a:ea typeface="DejaVu Sans"/>
                          <a:cs typeface="Times New Roman"/>
                        </a:rPr>
                        <a:t>%</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84872">
                <a:tc>
                  <a:txBody>
                    <a:bodyPr/>
                    <a:lstStyle/>
                    <a:p>
                      <a:pPr algn="l">
                        <a:lnSpc>
                          <a:spcPct val="130000"/>
                        </a:lnSpc>
                        <a:spcAft>
                          <a:spcPts val="0"/>
                        </a:spcAft>
                      </a:pPr>
                      <a:r>
                        <a:rPr lang="el-GR" sz="1600" kern="50" dirty="0">
                          <a:solidFill>
                            <a:srgbClr val="FFFF00"/>
                          </a:solidFill>
                          <a:latin typeface="Arial"/>
                          <a:ea typeface="DejaVu Sans"/>
                          <a:cs typeface="Times New Roman"/>
                        </a:rPr>
                        <a:t>Για θέματα οικογενειακών σχέσεων</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dirty="0">
                          <a:solidFill>
                            <a:srgbClr val="FFFF00"/>
                          </a:solidFill>
                          <a:latin typeface="Arial"/>
                          <a:ea typeface="DejaVu Sans"/>
                          <a:cs typeface="Times New Roman"/>
                        </a:rPr>
                        <a:t>85</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dirty="0">
                          <a:solidFill>
                            <a:srgbClr val="FFFF00"/>
                          </a:solidFill>
                          <a:latin typeface="Arial"/>
                          <a:ea typeface="DejaVu Sans"/>
                          <a:cs typeface="Times New Roman"/>
                        </a:rPr>
                        <a:t>65,9</a:t>
                      </a:r>
                      <a:endParaRPr lang="el-GR" sz="16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84872">
                <a:tc>
                  <a:txBody>
                    <a:bodyPr/>
                    <a:lstStyle/>
                    <a:p>
                      <a:pPr algn="l">
                        <a:lnSpc>
                          <a:spcPct val="130000"/>
                        </a:lnSpc>
                        <a:spcAft>
                          <a:spcPts val="0"/>
                        </a:spcAft>
                      </a:pPr>
                      <a:r>
                        <a:rPr lang="el-GR" sz="1600" kern="50" dirty="0">
                          <a:latin typeface="Arial"/>
                          <a:ea typeface="DejaVu Sans"/>
                          <a:cs typeface="Times New Roman"/>
                        </a:rPr>
                        <a:t>Για ψυχολογικά προβλήματα</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dirty="0">
                          <a:latin typeface="Arial"/>
                          <a:ea typeface="DejaVu Sans"/>
                          <a:cs typeface="Times New Roman"/>
                        </a:rPr>
                        <a:t>36</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dirty="0">
                          <a:latin typeface="Arial"/>
                          <a:ea typeface="DejaVu Sans"/>
                          <a:cs typeface="Times New Roman"/>
                        </a:rPr>
                        <a:t>27,9</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39021">
                <a:tc>
                  <a:txBody>
                    <a:bodyPr/>
                    <a:lstStyle/>
                    <a:p>
                      <a:pPr algn="l">
                        <a:lnSpc>
                          <a:spcPct val="130000"/>
                        </a:lnSpc>
                        <a:spcAft>
                          <a:spcPts val="0"/>
                        </a:spcAft>
                      </a:pPr>
                      <a:r>
                        <a:rPr lang="el-GR" sz="1600" kern="50">
                          <a:latin typeface="Arial"/>
                          <a:ea typeface="DejaVu Sans"/>
                          <a:cs typeface="Times New Roman"/>
                        </a:rPr>
                        <a:t>Για απλή ενημέρωση</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28</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21,7</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684872">
                <a:tc>
                  <a:txBody>
                    <a:bodyPr/>
                    <a:lstStyle/>
                    <a:p>
                      <a:pPr algn="l">
                        <a:lnSpc>
                          <a:spcPct val="130000"/>
                        </a:lnSpc>
                        <a:spcAft>
                          <a:spcPts val="0"/>
                        </a:spcAft>
                      </a:pPr>
                      <a:r>
                        <a:rPr lang="el-GR" sz="1600" kern="50">
                          <a:latin typeface="Arial"/>
                          <a:ea typeface="DejaVu Sans"/>
                          <a:cs typeface="Times New Roman"/>
                        </a:rPr>
                        <a:t>Για θέματα σχέσεων με άλλους</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26</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20,2</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41216">
                <a:tc>
                  <a:txBody>
                    <a:bodyPr/>
                    <a:lstStyle/>
                    <a:p>
                      <a:pPr algn="l">
                        <a:lnSpc>
                          <a:spcPct val="130000"/>
                        </a:lnSpc>
                        <a:spcAft>
                          <a:spcPts val="0"/>
                        </a:spcAft>
                      </a:pPr>
                      <a:r>
                        <a:rPr lang="el-GR" sz="1600" kern="50">
                          <a:latin typeface="Arial"/>
                          <a:ea typeface="DejaVu Sans"/>
                          <a:cs typeface="Times New Roman"/>
                        </a:rPr>
                        <a:t>Για οικονομικά προβλήματα</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16</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kern="50">
                          <a:latin typeface="Arial"/>
                          <a:ea typeface="DejaVu Sans"/>
                          <a:cs typeface="Times New Roman"/>
                        </a:rPr>
                        <a:t>12,4</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553166">
                <a:tc>
                  <a:txBody>
                    <a:bodyPr/>
                    <a:lstStyle/>
                    <a:p>
                      <a:pPr indent="342265" algn="l">
                        <a:lnSpc>
                          <a:spcPct val="130000"/>
                        </a:lnSpc>
                        <a:spcAft>
                          <a:spcPts val="0"/>
                        </a:spcAft>
                      </a:pPr>
                      <a:r>
                        <a:rPr lang="el-GR" sz="1600" b="1" kern="50">
                          <a:latin typeface="Arial"/>
                          <a:ea typeface="DejaVu Sans"/>
                          <a:cs typeface="Times New Roman"/>
                        </a:rPr>
                        <a:t>Σύνολο     </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b="1" kern="50">
                          <a:latin typeface="Arial"/>
                          <a:ea typeface="DejaVu Sans"/>
                          <a:cs typeface="Times New Roman"/>
                        </a:rPr>
                        <a:t>191</a:t>
                      </a:r>
                      <a:endParaRPr lang="el-GR" sz="1600" kern="5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l">
                        <a:lnSpc>
                          <a:spcPct val="130000"/>
                        </a:lnSpc>
                        <a:spcAft>
                          <a:spcPts val="0"/>
                        </a:spcAft>
                      </a:pPr>
                      <a:r>
                        <a:rPr lang="el-GR" sz="1600" b="1" kern="50" dirty="0">
                          <a:latin typeface="Arial"/>
                          <a:ea typeface="DejaVu Sans"/>
                          <a:cs typeface="Times New Roman"/>
                        </a:rPr>
                        <a:t>148,1</a:t>
                      </a:r>
                      <a:endParaRPr lang="el-GR" sz="1600" kern="50" dirty="0">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4 - Ορθογώνιο"/>
          <p:cNvSpPr/>
          <p:nvPr/>
        </p:nvSpPr>
        <p:spPr>
          <a:xfrm>
            <a:off x="428596" y="857232"/>
            <a:ext cx="6215106"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dirty="0" smtClean="0"/>
              <a:t>Ακόμα:</a:t>
            </a:r>
            <a:endParaRPr lang="el-G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7467600" cy="560406"/>
          </a:xfrm>
        </p:spPr>
        <p:txBody>
          <a:bodyPr>
            <a:noAutofit/>
          </a:bodyPr>
          <a:lstStyle/>
          <a:p>
            <a:r>
              <a:rPr lang="el-GR" sz="3200" dirty="0" smtClean="0"/>
              <a:t>Πιο αναλυτικά:</a:t>
            </a:r>
            <a:endParaRPr lang="el-GR" sz="3200"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4 - Πίνακας"/>
          <p:cNvGraphicFramePr>
            <a:graphicFrameLocks noGrp="1"/>
          </p:cNvGraphicFramePr>
          <p:nvPr/>
        </p:nvGraphicFramePr>
        <p:xfrm>
          <a:off x="500035" y="1571612"/>
          <a:ext cx="7224028" cy="4714907"/>
        </p:xfrm>
        <a:graphic>
          <a:graphicData uri="http://schemas.openxmlformats.org/drawingml/2006/table">
            <a:tbl>
              <a:tblPr/>
              <a:tblGrid>
                <a:gridCol w="2524308"/>
                <a:gridCol w="566028"/>
                <a:gridCol w="529928"/>
                <a:gridCol w="536739"/>
                <a:gridCol w="536739"/>
                <a:gridCol w="524478"/>
                <a:gridCol w="628541"/>
                <a:gridCol w="694764"/>
                <a:gridCol w="682503"/>
              </a:tblGrid>
              <a:tr h="493982">
                <a:tc>
                  <a:txBody>
                    <a:bodyPr/>
                    <a:lstStyle/>
                    <a:p>
                      <a:pPr algn="ctr">
                        <a:lnSpc>
                          <a:spcPct val="150000"/>
                        </a:lnSpc>
                        <a:spcAft>
                          <a:spcPts val="1200"/>
                        </a:spcAft>
                      </a:pPr>
                      <a:r>
                        <a:rPr lang="el-GR" sz="1600" b="1" kern="50" dirty="0">
                          <a:solidFill>
                            <a:schemeClr val="tx1"/>
                          </a:solidFill>
                          <a:latin typeface="Arial"/>
                          <a:ea typeface="DejaVu Sans"/>
                          <a:cs typeface="Times New Roman"/>
                        </a:rPr>
                        <a:t>ΛΟΓΟΙ</a:t>
                      </a:r>
                      <a:endParaRPr lang="el-GR" sz="1600" kern="50" dirty="0">
                        <a:solidFill>
                          <a:schemeClr val="tx1"/>
                        </a:solidFill>
                        <a:latin typeface="DejaVu Serif"/>
                        <a:ea typeface="DejaVu Sans"/>
                        <a:cs typeface="Times New Roman"/>
                      </a:endParaRPr>
                    </a:p>
                  </a:txBody>
                  <a:tcPr marL="63080" marR="63080" marT="0" marB="0">
                    <a:lnL>
                      <a:noFill/>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noFill/>
                  </a:tcPr>
                </a:tc>
                <a:tc gridSpan="6">
                  <a:txBody>
                    <a:bodyPr/>
                    <a:lstStyle/>
                    <a:p>
                      <a:pPr algn="ctr">
                        <a:lnSpc>
                          <a:spcPct val="150000"/>
                        </a:lnSpc>
                        <a:spcAft>
                          <a:spcPts val="1200"/>
                        </a:spcAft>
                      </a:pPr>
                      <a:r>
                        <a:rPr lang="el-GR" sz="1600" b="1" kern="50" dirty="0">
                          <a:solidFill>
                            <a:schemeClr val="tx1"/>
                          </a:solidFill>
                          <a:latin typeface="Arial"/>
                          <a:ea typeface="DejaVu Sans"/>
                          <a:cs typeface="Times New Roman"/>
                        </a:rPr>
                        <a:t>ΚΑΘΕΣΤΩΣ ΕΡΓΑΣΙΑΣ %</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3">
                  <a:txBody>
                    <a:bodyPr/>
                    <a:lstStyle/>
                    <a:p>
                      <a:pPr algn="ctr">
                        <a:lnSpc>
                          <a:spcPct val="150000"/>
                        </a:lnSpc>
                        <a:spcAft>
                          <a:spcPts val="1200"/>
                        </a:spcAft>
                      </a:pPr>
                      <a:endParaRPr lang="el-GR" sz="1800" kern="50" dirty="0" smtClean="0">
                        <a:solidFill>
                          <a:schemeClr val="tx1"/>
                        </a:solidFill>
                        <a:latin typeface="DejaVu Serif"/>
                        <a:ea typeface="DejaVu Sans"/>
                        <a:cs typeface="Times New Roman"/>
                      </a:endParaRPr>
                    </a:p>
                    <a:p>
                      <a:pPr algn="ctr">
                        <a:lnSpc>
                          <a:spcPct val="150000"/>
                        </a:lnSpc>
                        <a:spcAft>
                          <a:spcPts val="1200"/>
                        </a:spcAft>
                      </a:pPr>
                      <a:endParaRPr lang="el-GR" sz="1800" kern="50" dirty="0">
                        <a:solidFill>
                          <a:schemeClr val="tx1"/>
                        </a:solidFill>
                        <a:latin typeface="DejaVu Serif"/>
                        <a:ea typeface="DejaVu Sans"/>
                        <a:cs typeface="Times New Roman"/>
                      </a:endParaRPr>
                    </a:p>
                    <a:p>
                      <a:pPr algn="ctr">
                        <a:lnSpc>
                          <a:spcPct val="150000"/>
                        </a:lnSpc>
                        <a:spcAft>
                          <a:spcPts val="1200"/>
                        </a:spcAft>
                      </a:pPr>
                      <a:r>
                        <a:rPr lang="el-GR" sz="1800" b="1" kern="50" dirty="0">
                          <a:solidFill>
                            <a:schemeClr val="tx1"/>
                          </a:solidFill>
                          <a:latin typeface="Arial"/>
                          <a:ea typeface="DejaVu Sans"/>
                          <a:cs typeface="Times New Roman"/>
                        </a:rPr>
                        <a:t>Χ</a:t>
                      </a:r>
                      <a:r>
                        <a:rPr lang="el-GR" sz="1800" b="1" kern="50" baseline="30000" dirty="0">
                          <a:solidFill>
                            <a:schemeClr val="tx1"/>
                          </a:solidFill>
                          <a:latin typeface="Arial"/>
                          <a:ea typeface="DejaVu Sans"/>
                          <a:cs typeface="Times New Roman"/>
                        </a:rPr>
                        <a:t>2</a:t>
                      </a:r>
                      <a:endParaRPr lang="el-GR" sz="18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3">
                  <a:txBody>
                    <a:bodyPr/>
                    <a:lstStyle/>
                    <a:p>
                      <a:pPr algn="ctr">
                        <a:lnSpc>
                          <a:spcPct val="150000"/>
                        </a:lnSpc>
                        <a:spcAft>
                          <a:spcPts val="1200"/>
                        </a:spcAft>
                      </a:pPr>
                      <a:endParaRPr lang="el-GR" sz="1800" kern="50" dirty="0" smtClean="0">
                        <a:solidFill>
                          <a:schemeClr val="tx1"/>
                        </a:solidFill>
                        <a:latin typeface="DejaVu Serif"/>
                        <a:ea typeface="DejaVu Sans"/>
                        <a:cs typeface="Times New Roman"/>
                      </a:endParaRPr>
                    </a:p>
                    <a:p>
                      <a:pPr algn="ctr">
                        <a:lnSpc>
                          <a:spcPct val="150000"/>
                        </a:lnSpc>
                        <a:spcAft>
                          <a:spcPts val="1200"/>
                        </a:spcAft>
                      </a:pPr>
                      <a:endParaRPr lang="el-GR" sz="1800" kern="50" dirty="0">
                        <a:solidFill>
                          <a:schemeClr val="tx1"/>
                        </a:solidFill>
                        <a:latin typeface="DejaVu Serif"/>
                        <a:ea typeface="DejaVu Sans"/>
                        <a:cs typeface="Times New Roman"/>
                      </a:endParaRPr>
                    </a:p>
                    <a:p>
                      <a:pPr algn="ctr">
                        <a:lnSpc>
                          <a:spcPct val="150000"/>
                        </a:lnSpc>
                        <a:spcAft>
                          <a:spcPts val="1200"/>
                        </a:spcAft>
                      </a:pPr>
                      <a:r>
                        <a:rPr lang="en-US" sz="1800" b="1" kern="50" dirty="0">
                          <a:solidFill>
                            <a:schemeClr val="tx1"/>
                          </a:solidFill>
                          <a:latin typeface="Arial"/>
                          <a:ea typeface="DejaVu Sans"/>
                          <a:cs typeface="Times New Roman"/>
                        </a:rPr>
                        <a:t>p</a:t>
                      </a:r>
                      <a:endParaRPr lang="el-GR" sz="18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1301942">
                <a:tc rowSpan="2">
                  <a:txBody>
                    <a:bodyPr/>
                    <a:lstStyle/>
                    <a:p>
                      <a:pPr>
                        <a:spcAft>
                          <a:spcPts val="1200"/>
                        </a:spcAft>
                      </a:pPr>
                      <a:endParaRPr lang="el-GR" sz="1600" b="1" kern="50" dirty="0" smtClean="0">
                        <a:solidFill>
                          <a:schemeClr val="accent2">
                            <a:lumMod val="20000"/>
                            <a:lumOff val="80000"/>
                          </a:schemeClr>
                        </a:solidFill>
                        <a:latin typeface="Arial"/>
                        <a:ea typeface="DejaVu Sans"/>
                        <a:cs typeface="Times New Roman"/>
                      </a:endParaRPr>
                    </a:p>
                    <a:p>
                      <a:pPr>
                        <a:spcAft>
                          <a:spcPts val="1200"/>
                        </a:spcAft>
                      </a:pPr>
                      <a:r>
                        <a:rPr lang="el-GR" sz="1600" b="1" kern="50" dirty="0" smtClean="0">
                          <a:solidFill>
                            <a:schemeClr val="accent2">
                              <a:lumMod val="20000"/>
                              <a:lumOff val="80000"/>
                            </a:schemeClr>
                          </a:solidFill>
                          <a:latin typeface="Arial"/>
                          <a:ea typeface="DejaVu Sans"/>
                          <a:cs typeface="Times New Roman"/>
                        </a:rPr>
                        <a:t>Για </a:t>
                      </a:r>
                      <a:r>
                        <a:rPr lang="el-GR" sz="1600" b="1" kern="50" dirty="0">
                          <a:solidFill>
                            <a:schemeClr val="accent2">
                              <a:lumMod val="20000"/>
                              <a:lumOff val="80000"/>
                            </a:schemeClr>
                          </a:solidFill>
                          <a:latin typeface="Arial"/>
                          <a:ea typeface="DejaVu Sans"/>
                          <a:cs typeface="Times New Roman"/>
                        </a:rPr>
                        <a:t>ποιους από τους παρακάτω λόγους </a:t>
                      </a:r>
                      <a:r>
                        <a:rPr lang="el-GR" sz="1600" b="1" kern="50" dirty="0" smtClean="0">
                          <a:solidFill>
                            <a:schemeClr val="accent2">
                              <a:lumMod val="20000"/>
                              <a:lumOff val="80000"/>
                            </a:schemeClr>
                          </a:solidFill>
                          <a:latin typeface="Arial"/>
                          <a:ea typeface="DejaVu Sans"/>
                          <a:cs typeface="Times New Roman"/>
                        </a:rPr>
                        <a:t>απευθυνθήκατε</a:t>
                      </a:r>
                      <a:r>
                        <a:rPr lang="el-GR" sz="1600" b="1" kern="50" baseline="0" dirty="0" smtClean="0">
                          <a:solidFill>
                            <a:schemeClr val="accent2">
                              <a:lumMod val="20000"/>
                              <a:lumOff val="80000"/>
                            </a:schemeClr>
                          </a:solidFill>
                          <a:latin typeface="Arial"/>
                          <a:ea typeface="DejaVu Sans"/>
                          <a:cs typeface="Times New Roman"/>
                        </a:rPr>
                        <a:t> </a:t>
                      </a:r>
                      <a:r>
                        <a:rPr lang="el-GR" sz="1600" b="1" kern="50" dirty="0" smtClean="0">
                          <a:solidFill>
                            <a:schemeClr val="accent2">
                              <a:lumMod val="20000"/>
                              <a:lumOff val="80000"/>
                            </a:schemeClr>
                          </a:solidFill>
                          <a:latin typeface="Arial"/>
                          <a:ea typeface="DejaVu Sans"/>
                          <a:cs typeface="Times New Roman"/>
                        </a:rPr>
                        <a:t> </a:t>
                      </a:r>
                      <a:r>
                        <a:rPr lang="el-GR" sz="1600" b="1" kern="50" dirty="0">
                          <a:solidFill>
                            <a:schemeClr val="accent2">
                              <a:lumMod val="20000"/>
                              <a:lumOff val="80000"/>
                            </a:schemeClr>
                          </a:solidFill>
                          <a:latin typeface="Arial"/>
                          <a:ea typeface="DejaVu Sans"/>
                          <a:cs typeface="Times New Roman"/>
                        </a:rPr>
                        <a:t>στην υπηρεσία μας</a:t>
                      </a:r>
                      <a:endParaRPr lang="el-GR" sz="1600" kern="50" dirty="0">
                        <a:solidFill>
                          <a:schemeClr val="accent2">
                            <a:lumMod val="20000"/>
                            <a:lumOff val="80000"/>
                          </a:schemeClr>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2">
                  <a:txBody>
                    <a:bodyPr/>
                    <a:lstStyle/>
                    <a:p>
                      <a:pPr algn="ctr">
                        <a:lnSpc>
                          <a:spcPct val="150000"/>
                        </a:lnSpc>
                        <a:spcAft>
                          <a:spcPts val="1200"/>
                        </a:spcAft>
                      </a:pPr>
                      <a:endParaRPr lang="el-GR" sz="1200" kern="50" dirty="0">
                        <a:solidFill>
                          <a:schemeClr val="tx1"/>
                        </a:solidFill>
                        <a:latin typeface="DejaVu Serif"/>
                        <a:ea typeface="DejaVu Sans"/>
                        <a:cs typeface="Times New Roman"/>
                      </a:endParaRPr>
                    </a:p>
                    <a:p>
                      <a:pPr algn="ctr">
                        <a:lnSpc>
                          <a:spcPct val="150000"/>
                        </a:lnSpc>
                        <a:spcAft>
                          <a:spcPts val="1200"/>
                        </a:spcAft>
                      </a:pPr>
                      <a:r>
                        <a:rPr lang="el-GR" sz="1200" b="1" kern="50" dirty="0">
                          <a:solidFill>
                            <a:srgbClr val="FFFF00"/>
                          </a:solidFill>
                          <a:latin typeface="Arial"/>
                          <a:ea typeface="DejaVu Sans"/>
                          <a:cs typeface="Times New Roman"/>
                        </a:rPr>
                        <a:t>εργαζόμενος</a:t>
                      </a:r>
                      <a:endParaRPr lang="el-GR" sz="1200" kern="50" dirty="0">
                        <a:solidFill>
                          <a:srgbClr val="FFFF00"/>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1200"/>
                        </a:spcAft>
                      </a:pPr>
                      <a:endParaRPr lang="el-GR" sz="1200" kern="50" dirty="0">
                        <a:solidFill>
                          <a:schemeClr val="tx1"/>
                        </a:solidFill>
                        <a:latin typeface="DejaVu Serif"/>
                        <a:ea typeface="DejaVu Sans"/>
                        <a:cs typeface="Times New Roman"/>
                      </a:endParaRPr>
                    </a:p>
                    <a:p>
                      <a:pPr algn="ctr">
                        <a:lnSpc>
                          <a:spcPct val="150000"/>
                        </a:lnSpc>
                        <a:spcAft>
                          <a:spcPts val="1200"/>
                        </a:spcAft>
                      </a:pPr>
                      <a:r>
                        <a:rPr lang="el-GR" sz="1200" b="1" kern="50" dirty="0">
                          <a:solidFill>
                            <a:srgbClr val="FFFF00"/>
                          </a:solidFill>
                          <a:latin typeface="Arial"/>
                          <a:ea typeface="DejaVu Sans"/>
                          <a:cs typeface="Times New Roman"/>
                        </a:rPr>
                        <a:t>άνεργος</a:t>
                      </a:r>
                      <a:endParaRPr lang="el-GR" sz="1200" kern="50" dirty="0">
                        <a:solidFill>
                          <a:srgbClr val="FFFF00"/>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1200"/>
                        </a:spcAft>
                        <a:tabLst>
                          <a:tab pos="152400" algn="l"/>
                        </a:tabLst>
                      </a:pPr>
                      <a:endParaRPr lang="el-GR" sz="1200" kern="50" dirty="0">
                        <a:solidFill>
                          <a:schemeClr val="tx1"/>
                        </a:solidFill>
                        <a:latin typeface="DejaVu Serif"/>
                        <a:ea typeface="DejaVu Sans"/>
                        <a:cs typeface="Times New Roman"/>
                      </a:endParaRPr>
                    </a:p>
                    <a:p>
                      <a:pPr algn="ctr">
                        <a:lnSpc>
                          <a:spcPct val="150000"/>
                        </a:lnSpc>
                        <a:spcAft>
                          <a:spcPts val="1200"/>
                        </a:spcAft>
                      </a:pPr>
                      <a:r>
                        <a:rPr lang="el-GR" sz="1200" b="1" kern="50" dirty="0">
                          <a:solidFill>
                            <a:srgbClr val="FFFF00"/>
                          </a:solidFill>
                          <a:latin typeface="Arial"/>
                          <a:ea typeface="DejaVu Sans"/>
                          <a:cs typeface="Times New Roman"/>
                        </a:rPr>
                        <a:t>συνταξιούχος</a:t>
                      </a:r>
                      <a:endParaRPr lang="el-GR" sz="1200" kern="50" dirty="0">
                        <a:solidFill>
                          <a:srgbClr val="FFFF00"/>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vMerge="1">
                  <a:txBody>
                    <a:bodyPr/>
                    <a:lstStyle/>
                    <a:p>
                      <a:endParaRPr lang="el-GR"/>
                    </a:p>
                  </a:txBody>
                  <a:tcPr/>
                </a:tc>
                <a:tc vMerge="1">
                  <a:txBody>
                    <a:bodyPr/>
                    <a:lstStyle/>
                    <a:p>
                      <a:endParaRPr lang="el-GR"/>
                    </a:p>
                  </a:txBody>
                  <a:tcPr/>
                </a:tc>
              </a:tr>
              <a:tr h="449073">
                <a:tc vMerge="1">
                  <a:txBody>
                    <a:bodyPr/>
                    <a:lstStyle/>
                    <a:p>
                      <a:endParaRPr lang="el-GR"/>
                    </a:p>
                  </a:txBody>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ναι</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όχι</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ναι</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όχι</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ναι</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όχι</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493982">
                <a:tc>
                  <a:txBody>
                    <a:bodyPr/>
                    <a:lstStyle/>
                    <a:p>
                      <a:pPr>
                        <a:spcAft>
                          <a:spcPts val="1200"/>
                        </a:spcAft>
                      </a:pPr>
                      <a:r>
                        <a:rPr lang="el-GR" sz="1600" kern="50" dirty="0">
                          <a:solidFill>
                            <a:srgbClr val="FFFF00"/>
                          </a:solidFill>
                          <a:latin typeface="Arial"/>
                          <a:ea typeface="DejaVu Sans"/>
                          <a:cs typeface="Times New Roman"/>
                        </a:rPr>
                        <a:t>Για θέματα οικογενειακών σχέσεων</a:t>
                      </a:r>
                      <a:endParaRPr lang="el-GR" sz="1600" kern="50" dirty="0">
                        <a:solidFill>
                          <a:srgbClr val="FFFF00"/>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rgbClr val="FFFF00"/>
                          </a:solidFill>
                          <a:latin typeface="Arial"/>
                          <a:ea typeface="DejaVu Sans"/>
                          <a:cs typeface="Times New Roman"/>
                        </a:rPr>
                        <a:t>72,7</a:t>
                      </a:r>
                      <a:endParaRPr lang="el-GR" sz="1600" kern="50" dirty="0">
                        <a:solidFill>
                          <a:srgbClr val="FFFF00"/>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27,3</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rgbClr val="FFFF00"/>
                          </a:solidFill>
                          <a:latin typeface="Arial"/>
                          <a:ea typeface="DejaVu Sans"/>
                          <a:cs typeface="Times New Roman"/>
                        </a:rPr>
                        <a:t>54,3</a:t>
                      </a:r>
                      <a:endParaRPr lang="el-GR" sz="1600" kern="50" dirty="0">
                        <a:solidFill>
                          <a:srgbClr val="FFFF00"/>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45,7</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rgbClr val="FFFF00"/>
                          </a:solidFill>
                          <a:latin typeface="Arial"/>
                          <a:ea typeface="DejaVu Sans"/>
                          <a:cs typeface="Times New Roman"/>
                        </a:rPr>
                        <a:t>66,7</a:t>
                      </a:r>
                      <a:endParaRPr lang="el-GR" sz="1600" kern="50" dirty="0">
                        <a:solidFill>
                          <a:srgbClr val="FFFF00"/>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33,3</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4,061</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,131</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93982">
                <a:tc>
                  <a:txBody>
                    <a:bodyPr/>
                    <a:lstStyle/>
                    <a:p>
                      <a:pPr>
                        <a:spcAft>
                          <a:spcPts val="1200"/>
                        </a:spcAft>
                      </a:pPr>
                      <a:r>
                        <a:rPr lang="el-GR" sz="1600" kern="50" dirty="0">
                          <a:solidFill>
                            <a:schemeClr val="tx1"/>
                          </a:solidFill>
                          <a:latin typeface="Arial"/>
                          <a:ea typeface="DejaVu Sans"/>
                          <a:cs typeface="Times New Roman"/>
                        </a:rPr>
                        <a:t>Για θέματα σχέσεων με άλλους</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30,3</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69,7</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8,7</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91,3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11,1</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88,9</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8,942</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,011</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93982">
                <a:tc>
                  <a:txBody>
                    <a:bodyPr/>
                    <a:lstStyle/>
                    <a:p>
                      <a:pPr>
                        <a:spcAft>
                          <a:spcPts val="1200"/>
                        </a:spcAft>
                      </a:pPr>
                      <a:r>
                        <a:rPr lang="el-GR" sz="1600" kern="50" dirty="0">
                          <a:solidFill>
                            <a:schemeClr val="tx1"/>
                          </a:solidFill>
                          <a:latin typeface="Arial"/>
                          <a:ea typeface="DejaVu Sans"/>
                          <a:cs typeface="Times New Roman"/>
                        </a:rPr>
                        <a:t>Για οικονομικά προβλήματα</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4,5</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95,5</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21,7</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78,3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16,7</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83,3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7,793</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,020</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93982">
                <a:tc>
                  <a:txBody>
                    <a:bodyPr/>
                    <a:lstStyle/>
                    <a:p>
                      <a:pPr>
                        <a:spcAft>
                          <a:spcPts val="1200"/>
                        </a:spcAft>
                      </a:pPr>
                      <a:r>
                        <a:rPr lang="el-GR" sz="1600" kern="50" dirty="0">
                          <a:solidFill>
                            <a:schemeClr val="tx1"/>
                          </a:solidFill>
                          <a:latin typeface="Arial"/>
                          <a:ea typeface="DejaVu Sans"/>
                          <a:cs typeface="Times New Roman"/>
                        </a:rPr>
                        <a:t>Για ψυχολογικά προβλήματα</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28,8</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71,2</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chemeClr val="tx1"/>
                          </a:solidFill>
                          <a:latin typeface="Arial"/>
                          <a:ea typeface="DejaVu Sans"/>
                          <a:cs typeface="Times New Roman"/>
                        </a:rPr>
                        <a:t>21,7</a:t>
                      </a:r>
                      <a:endParaRPr lang="el-GR" sz="1600" kern="50" dirty="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78,3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dirty="0">
                          <a:solidFill>
                            <a:srgbClr val="FFFF00"/>
                          </a:solidFill>
                          <a:latin typeface="Arial"/>
                          <a:ea typeface="DejaVu Sans"/>
                          <a:cs typeface="Times New Roman"/>
                        </a:rPr>
                        <a:t>38,9</a:t>
                      </a:r>
                      <a:endParaRPr lang="el-GR" sz="1600" kern="50" dirty="0">
                        <a:solidFill>
                          <a:srgbClr val="FFFF00"/>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61,1</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1,981</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,371</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493982">
                <a:tc>
                  <a:txBody>
                    <a:bodyPr/>
                    <a:lstStyle/>
                    <a:p>
                      <a:pPr>
                        <a:spcAft>
                          <a:spcPts val="1200"/>
                        </a:spcAft>
                      </a:pPr>
                      <a:r>
                        <a:rPr lang="el-GR" sz="1600" kern="50" dirty="0">
                          <a:solidFill>
                            <a:schemeClr val="tx1"/>
                          </a:solidFill>
                          <a:latin typeface="Arial"/>
                          <a:ea typeface="DejaVu Sans"/>
                          <a:cs typeface="Times New Roman"/>
                        </a:rPr>
                        <a:t>Για απλή ενημέρωση/πληροφόρηση</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16,7</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83,3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21,7</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78,3</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b="1" kern="50">
                          <a:solidFill>
                            <a:schemeClr val="tx1"/>
                          </a:solidFill>
                          <a:latin typeface="Arial"/>
                          <a:ea typeface="DejaVu Sans"/>
                          <a:cs typeface="Times New Roman"/>
                        </a:rPr>
                        <a:t>38,9</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61,1</a:t>
                      </a:r>
                      <a:endParaRPr lang="el-GR" sz="1600" kern="50">
                        <a:solidFill>
                          <a:schemeClr val="tx1"/>
                        </a:solidFill>
                        <a:latin typeface="DejaVu Serif"/>
                        <a:ea typeface="DejaVu Sans"/>
                        <a:cs typeface="Times New Roman"/>
                      </a:endParaRPr>
                    </a:p>
                  </a:txBody>
                  <a:tcPr marL="63080" marR="630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a:solidFill>
                            <a:schemeClr val="tx1"/>
                          </a:solidFill>
                          <a:latin typeface="Arial"/>
                          <a:ea typeface="DejaVu Sans"/>
                          <a:cs typeface="Times New Roman"/>
                        </a:rPr>
                        <a:t>4,134</a:t>
                      </a:r>
                      <a:endParaRPr lang="el-GR" sz="1600" kern="5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1200"/>
                        </a:spcAft>
                      </a:pPr>
                      <a:r>
                        <a:rPr lang="el-GR" sz="1600" kern="50" dirty="0">
                          <a:solidFill>
                            <a:schemeClr val="tx1"/>
                          </a:solidFill>
                          <a:latin typeface="Arial"/>
                          <a:ea typeface="DejaVu Sans"/>
                          <a:cs typeface="Times New Roman"/>
                        </a:rPr>
                        <a:t>,127</a:t>
                      </a:r>
                      <a:endParaRPr lang="el-GR" sz="1600" kern="50" dirty="0">
                        <a:solidFill>
                          <a:schemeClr val="tx1"/>
                        </a:solidFill>
                        <a:latin typeface="DejaVu Serif"/>
                        <a:ea typeface="DejaVu Sans"/>
                        <a:cs typeface="Times New Roman"/>
                      </a:endParaRPr>
                    </a:p>
                  </a:txBody>
                  <a:tcPr marL="63080" marR="630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4 - Πίνακας"/>
          <p:cNvGraphicFramePr>
            <a:graphicFrameLocks noGrp="1"/>
          </p:cNvGraphicFramePr>
          <p:nvPr/>
        </p:nvGraphicFramePr>
        <p:xfrm>
          <a:off x="785785" y="928672"/>
          <a:ext cx="7286677" cy="5143536"/>
        </p:xfrm>
        <a:graphic>
          <a:graphicData uri="http://schemas.openxmlformats.org/drawingml/2006/table">
            <a:tbl>
              <a:tblPr/>
              <a:tblGrid>
                <a:gridCol w="2521782"/>
                <a:gridCol w="544878"/>
                <a:gridCol w="544878"/>
                <a:gridCol w="537010"/>
                <a:gridCol w="587497"/>
                <a:gridCol w="588154"/>
                <a:gridCol w="588154"/>
                <a:gridCol w="689129"/>
                <a:gridCol w="685195"/>
              </a:tblGrid>
              <a:tr h="521838">
                <a:tc>
                  <a:txBody>
                    <a:bodyPr/>
                    <a:lstStyle/>
                    <a:p>
                      <a:pPr algn="ctr">
                        <a:lnSpc>
                          <a:spcPct val="150000"/>
                        </a:lnSpc>
                        <a:spcAft>
                          <a:spcPts val="1200"/>
                        </a:spcAft>
                      </a:pPr>
                      <a:r>
                        <a:rPr lang="el-GR" sz="1600" b="1" kern="50" dirty="0">
                          <a:solidFill>
                            <a:schemeClr val="tx1"/>
                          </a:solidFill>
                          <a:latin typeface="Arial"/>
                          <a:ea typeface="DejaVu Sans"/>
                          <a:cs typeface="Times New Roman"/>
                        </a:rPr>
                        <a:t>ΛΟΓΟΙ</a:t>
                      </a:r>
                      <a:endParaRPr lang="el-GR" sz="1600" kern="50" dirty="0">
                        <a:solidFill>
                          <a:schemeClr val="tx1"/>
                        </a:solidFill>
                        <a:latin typeface="DejaVu Serif"/>
                        <a:ea typeface="DejaVu Sans"/>
                        <a:cs typeface="Times New Roman"/>
                      </a:endParaRPr>
                    </a:p>
                  </a:txBody>
                  <a:tcPr marL="60401" marR="60401" marT="0" marB="0">
                    <a:lnL>
                      <a:noFill/>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noFill/>
                  </a:tcPr>
                </a:tc>
                <a:tc gridSpan="6">
                  <a:txBody>
                    <a:bodyPr/>
                    <a:lstStyle/>
                    <a:p>
                      <a:pPr algn="ctr">
                        <a:lnSpc>
                          <a:spcPct val="150000"/>
                        </a:lnSpc>
                        <a:spcAft>
                          <a:spcPts val="1200"/>
                        </a:spcAft>
                      </a:pPr>
                      <a:r>
                        <a:rPr lang="el-GR" sz="1600" b="1" kern="50" dirty="0">
                          <a:solidFill>
                            <a:schemeClr val="tx1"/>
                          </a:solidFill>
                          <a:latin typeface="Arial"/>
                          <a:ea typeface="DejaVu Sans"/>
                          <a:cs typeface="Times New Roman"/>
                        </a:rPr>
                        <a:t>ΗΛΙΚΙΑ %</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3">
                  <a:txBody>
                    <a:bodyPr/>
                    <a:lstStyle/>
                    <a:p>
                      <a:pPr algn="ctr">
                        <a:lnSpc>
                          <a:spcPct val="150000"/>
                        </a:lnSpc>
                        <a:spcAft>
                          <a:spcPts val="1200"/>
                        </a:spcAft>
                      </a:pPr>
                      <a:endParaRPr lang="el-GR" sz="1600" kern="50" dirty="0" smtClean="0">
                        <a:solidFill>
                          <a:schemeClr val="tx1"/>
                        </a:solidFill>
                        <a:latin typeface="DejaVu Serif"/>
                        <a:ea typeface="DejaVu Sans"/>
                        <a:cs typeface="Times New Roman"/>
                      </a:endParaRPr>
                    </a:p>
                    <a:p>
                      <a:pPr algn="ctr">
                        <a:lnSpc>
                          <a:spcPct val="150000"/>
                        </a:lnSpc>
                        <a:spcAft>
                          <a:spcPts val="1200"/>
                        </a:spcAft>
                      </a:pPr>
                      <a:endParaRPr lang="el-GR" sz="1600" kern="50" dirty="0">
                        <a:solidFill>
                          <a:schemeClr val="tx1"/>
                        </a:solidFill>
                        <a:latin typeface="DejaVu Serif"/>
                        <a:ea typeface="DejaVu Sans"/>
                        <a:cs typeface="Times New Roman"/>
                      </a:endParaRPr>
                    </a:p>
                    <a:p>
                      <a:pPr algn="ctr">
                        <a:lnSpc>
                          <a:spcPct val="150000"/>
                        </a:lnSpc>
                        <a:spcAft>
                          <a:spcPts val="1200"/>
                        </a:spcAft>
                      </a:pPr>
                      <a:r>
                        <a:rPr lang="el-GR" sz="1600" b="1" kern="50" dirty="0">
                          <a:solidFill>
                            <a:schemeClr val="tx1"/>
                          </a:solidFill>
                          <a:latin typeface="Arial"/>
                          <a:ea typeface="DejaVu Sans"/>
                          <a:cs typeface="Times New Roman"/>
                        </a:rPr>
                        <a:t>Χ</a:t>
                      </a:r>
                      <a:r>
                        <a:rPr lang="el-GR" sz="1600" b="1" kern="50" baseline="30000" dirty="0">
                          <a:solidFill>
                            <a:schemeClr val="tx1"/>
                          </a:solidFill>
                          <a:latin typeface="Arial"/>
                          <a:ea typeface="DejaVu Sans"/>
                          <a:cs typeface="Times New Roman"/>
                        </a:rPr>
                        <a:t>2</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3">
                  <a:txBody>
                    <a:bodyPr/>
                    <a:lstStyle/>
                    <a:p>
                      <a:pPr algn="ctr">
                        <a:lnSpc>
                          <a:spcPct val="150000"/>
                        </a:lnSpc>
                        <a:spcAft>
                          <a:spcPts val="1200"/>
                        </a:spcAft>
                      </a:pPr>
                      <a:endParaRPr lang="el-GR" sz="1600" kern="50" dirty="0" smtClean="0">
                        <a:solidFill>
                          <a:schemeClr val="tx1"/>
                        </a:solidFill>
                        <a:latin typeface="DejaVu Serif"/>
                        <a:ea typeface="DejaVu Sans"/>
                        <a:cs typeface="Times New Roman"/>
                      </a:endParaRPr>
                    </a:p>
                    <a:p>
                      <a:pPr algn="ctr">
                        <a:lnSpc>
                          <a:spcPct val="150000"/>
                        </a:lnSpc>
                        <a:spcAft>
                          <a:spcPts val="1200"/>
                        </a:spcAft>
                      </a:pPr>
                      <a:endParaRPr lang="el-GR" sz="1600" kern="50" dirty="0">
                        <a:solidFill>
                          <a:schemeClr val="tx1"/>
                        </a:solidFill>
                        <a:latin typeface="DejaVu Serif"/>
                        <a:ea typeface="DejaVu Sans"/>
                        <a:cs typeface="Times New Roman"/>
                      </a:endParaRPr>
                    </a:p>
                    <a:p>
                      <a:pPr algn="ctr">
                        <a:lnSpc>
                          <a:spcPct val="150000"/>
                        </a:lnSpc>
                        <a:spcAft>
                          <a:spcPts val="1200"/>
                        </a:spcAft>
                      </a:pPr>
                      <a:r>
                        <a:rPr lang="en-US" sz="1600" b="1" kern="50" dirty="0">
                          <a:solidFill>
                            <a:schemeClr val="tx1"/>
                          </a:solidFill>
                          <a:latin typeface="Arial"/>
                          <a:ea typeface="DejaVu Sans"/>
                          <a:cs typeface="Times New Roman"/>
                        </a:rPr>
                        <a:t>p</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1513331">
                <a:tc rowSpan="2">
                  <a:txBody>
                    <a:bodyPr/>
                    <a:lstStyle/>
                    <a:p>
                      <a:pPr>
                        <a:spcAft>
                          <a:spcPts val="0"/>
                        </a:spcAft>
                      </a:pPr>
                      <a:endParaRPr lang="el-GR" sz="1600" kern="50" dirty="0">
                        <a:solidFill>
                          <a:schemeClr val="tx1"/>
                        </a:solidFill>
                        <a:latin typeface="DejaVu Serif"/>
                        <a:ea typeface="DejaVu Sans"/>
                        <a:cs typeface="Times New Roman"/>
                      </a:endParaRPr>
                    </a:p>
                    <a:p>
                      <a:pPr>
                        <a:spcAft>
                          <a:spcPts val="0"/>
                        </a:spcAft>
                      </a:pPr>
                      <a:r>
                        <a:rPr lang="el-GR" sz="1600" b="1" kern="50" dirty="0">
                          <a:solidFill>
                            <a:schemeClr val="accent2">
                              <a:lumMod val="20000"/>
                              <a:lumOff val="80000"/>
                            </a:schemeClr>
                          </a:solidFill>
                          <a:latin typeface="Arial"/>
                          <a:ea typeface="DejaVu Sans"/>
                          <a:cs typeface="Times New Roman"/>
                        </a:rPr>
                        <a:t>Για ποιους από τους παρακάτω λόγους απευθυνθήκατε στην υπηρεσία μας</a:t>
                      </a:r>
                      <a:endParaRPr lang="el-GR" sz="1600" kern="50" dirty="0">
                        <a:solidFill>
                          <a:schemeClr val="accent2">
                            <a:lumMod val="20000"/>
                            <a:lumOff val="80000"/>
                          </a:schemeClr>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2">
                  <a:txBody>
                    <a:bodyPr/>
                    <a:lstStyle/>
                    <a:p>
                      <a:pPr algn="ctr">
                        <a:lnSpc>
                          <a:spcPct val="150000"/>
                        </a:lnSpc>
                        <a:spcAft>
                          <a:spcPts val="0"/>
                        </a:spcAft>
                      </a:pPr>
                      <a:endParaRPr lang="el-GR" sz="1600" kern="50" dirty="0">
                        <a:solidFill>
                          <a:schemeClr val="tx1"/>
                        </a:solidFill>
                        <a:latin typeface="DejaVu Serif"/>
                        <a:ea typeface="DejaVu Sans"/>
                        <a:cs typeface="Times New Roman"/>
                      </a:endParaRPr>
                    </a:p>
                    <a:p>
                      <a:pPr algn="ctr">
                        <a:lnSpc>
                          <a:spcPct val="150000"/>
                        </a:lnSpc>
                        <a:spcAft>
                          <a:spcPts val="0"/>
                        </a:spcAft>
                      </a:pPr>
                      <a:r>
                        <a:rPr lang="el-GR" sz="1600" b="1" kern="50" dirty="0">
                          <a:solidFill>
                            <a:schemeClr val="tx1"/>
                          </a:solidFill>
                          <a:latin typeface="Arial"/>
                          <a:ea typeface="DejaVu Sans"/>
                          <a:cs typeface="Times New Roman"/>
                        </a:rPr>
                        <a:t>Ως 30 ετών</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0"/>
                        </a:spcAft>
                      </a:pPr>
                      <a:endParaRPr lang="el-GR" sz="1600" kern="50" dirty="0">
                        <a:solidFill>
                          <a:schemeClr val="tx1"/>
                        </a:solidFill>
                        <a:latin typeface="DejaVu Serif"/>
                        <a:ea typeface="DejaVu Sans"/>
                        <a:cs typeface="Times New Roman"/>
                      </a:endParaRPr>
                    </a:p>
                    <a:p>
                      <a:pPr algn="ctr">
                        <a:lnSpc>
                          <a:spcPct val="150000"/>
                        </a:lnSpc>
                        <a:spcAft>
                          <a:spcPts val="0"/>
                        </a:spcAft>
                      </a:pPr>
                      <a:r>
                        <a:rPr lang="el-GR" sz="1600" b="1" kern="50" dirty="0">
                          <a:solidFill>
                            <a:srgbClr val="FFFF00"/>
                          </a:solidFill>
                          <a:latin typeface="Arial"/>
                          <a:ea typeface="DejaVu Sans"/>
                          <a:cs typeface="Times New Roman"/>
                        </a:rPr>
                        <a:t>Από 31 ως 60 ετών</a:t>
                      </a:r>
                      <a:endParaRPr lang="el-GR" sz="1600" kern="50" dirty="0">
                        <a:solidFill>
                          <a:srgbClr val="FFFF00"/>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0"/>
                        </a:spcAft>
                      </a:pPr>
                      <a:endParaRPr lang="el-GR" sz="1600" kern="50">
                        <a:solidFill>
                          <a:schemeClr val="tx1"/>
                        </a:solidFill>
                        <a:latin typeface="DejaVu Serif"/>
                        <a:ea typeface="DejaVu Sans"/>
                        <a:cs typeface="Times New Roman"/>
                      </a:endParaRPr>
                    </a:p>
                    <a:p>
                      <a:pPr algn="ctr">
                        <a:lnSpc>
                          <a:spcPct val="150000"/>
                        </a:lnSpc>
                        <a:spcAft>
                          <a:spcPts val="0"/>
                        </a:spcAft>
                      </a:pPr>
                      <a:r>
                        <a:rPr lang="el-GR" sz="1600" b="1" kern="50">
                          <a:solidFill>
                            <a:schemeClr val="tx1"/>
                          </a:solidFill>
                          <a:latin typeface="Arial"/>
                          <a:ea typeface="DejaVu Sans"/>
                          <a:cs typeface="Times New Roman"/>
                        </a:rPr>
                        <a:t>Πάνω από  61 ετών</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vMerge="1">
                  <a:txBody>
                    <a:bodyPr/>
                    <a:lstStyle/>
                    <a:p>
                      <a:endParaRPr lang="el-GR"/>
                    </a:p>
                  </a:txBody>
                  <a:tcPr/>
                </a:tc>
                <a:tc vMerge="1">
                  <a:txBody>
                    <a:bodyPr/>
                    <a:lstStyle/>
                    <a:p>
                      <a:endParaRPr lang="el-GR"/>
                    </a:p>
                  </a:txBody>
                  <a:tcPr/>
                </a:tc>
              </a:tr>
              <a:tr h="499177">
                <a:tc vMerge="1">
                  <a:txBody>
                    <a:bodyPr/>
                    <a:lstStyle/>
                    <a:p>
                      <a:endParaRPr lang="el-GR"/>
                    </a:p>
                  </a:txBody>
                  <a:tcPr/>
                </a:tc>
                <a:tc>
                  <a:txBody>
                    <a:bodyPr/>
                    <a:lstStyle/>
                    <a:p>
                      <a:pPr algn="ctr">
                        <a:lnSpc>
                          <a:spcPct val="150000"/>
                        </a:lnSpc>
                        <a:spcAft>
                          <a:spcPts val="0"/>
                        </a:spcAft>
                      </a:pPr>
                      <a:r>
                        <a:rPr lang="el-GR" sz="1600" b="1" kern="50">
                          <a:solidFill>
                            <a:schemeClr val="tx1"/>
                          </a:solidFill>
                          <a:latin typeface="Arial"/>
                          <a:ea typeface="DejaVu Sans"/>
                          <a:cs typeface="Times New Roman"/>
                        </a:rPr>
                        <a:t>ναι</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όχι</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ναι</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όχι</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ναι</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όχι</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521838">
                <a:tc>
                  <a:txBody>
                    <a:bodyPr/>
                    <a:lstStyle/>
                    <a:p>
                      <a:pPr>
                        <a:spcAft>
                          <a:spcPts val="0"/>
                        </a:spcAft>
                      </a:pPr>
                      <a:r>
                        <a:rPr lang="el-GR" sz="1600" kern="50" dirty="0">
                          <a:solidFill>
                            <a:srgbClr val="FFFF00"/>
                          </a:solidFill>
                          <a:latin typeface="Arial"/>
                          <a:ea typeface="DejaVu Sans"/>
                          <a:cs typeface="Times New Roman"/>
                        </a:rPr>
                        <a:t>Για θέματα οικογενειακών σχέσεων</a:t>
                      </a:r>
                      <a:endParaRPr lang="el-GR" sz="1600" kern="50" dirty="0">
                        <a:solidFill>
                          <a:srgbClr val="FFFF00"/>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dirty="0">
                          <a:solidFill>
                            <a:schemeClr val="tx1"/>
                          </a:solidFill>
                          <a:latin typeface="Arial"/>
                          <a:ea typeface="DejaVu Sans"/>
                          <a:cs typeface="Times New Roman"/>
                        </a:rPr>
                        <a:t>50</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50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dirty="0">
                          <a:solidFill>
                            <a:srgbClr val="FFFF00"/>
                          </a:solidFill>
                          <a:latin typeface="Arial"/>
                          <a:ea typeface="DejaVu Sans"/>
                          <a:cs typeface="Times New Roman"/>
                        </a:rPr>
                        <a:t>69,8</a:t>
                      </a:r>
                      <a:endParaRPr lang="el-GR" sz="1600" kern="50" dirty="0">
                        <a:solidFill>
                          <a:srgbClr val="FFFF00"/>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30,2</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40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60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5,229</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,073</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521838">
                <a:tc>
                  <a:txBody>
                    <a:bodyPr/>
                    <a:lstStyle/>
                    <a:p>
                      <a:pPr>
                        <a:spcAft>
                          <a:spcPts val="0"/>
                        </a:spcAft>
                      </a:pPr>
                      <a:r>
                        <a:rPr lang="el-GR" sz="1600" kern="50">
                          <a:solidFill>
                            <a:schemeClr val="tx1"/>
                          </a:solidFill>
                          <a:latin typeface="Arial"/>
                          <a:ea typeface="DejaVu Sans"/>
                          <a:cs typeface="Times New Roman"/>
                        </a:rPr>
                        <a:t>Για θέματα σχέσεων με άλλους</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21,4</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78,4</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19,8</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80,2</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dirty="0">
                          <a:solidFill>
                            <a:schemeClr val="tx1"/>
                          </a:solidFill>
                          <a:latin typeface="Arial"/>
                          <a:ea typeface="DejaVu Sans"/>
                          <a:cs typeface="Times New Roman"/>
                        </a:rPr>
                        <a:t>20</a:t>
                      </a:r>
                      <a:endParaRPr lang="el-GR" sz="1600" kern="50" dirty="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80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,020</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,990</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521838">
                <a:tc>
                  <a:txBody>
                    <a:bodyPr/>
                    <a:lstStyle/>
                    <a:p>
                      <a:pPr>
                        <a:spcAft>
                          <a:spcPts val="0"/>
                        </a:spcAft>
                      </a:pPr>
                      <a:r>
                        <a:rPr lang="el-GR" sz="1600" kern="50">
                          <a:solidFill>
                            <a:schemeClr val="tx1"/>
                          </a:solidFill>
                          <a:latin typeface="Arial"/>
                          <a:ea typeface="DejaVu Sans"/>
                          <a:cs typeface="Times New Roman"/>
                        </a:rPr>
                        <a:t>Για οικονομικά προβλήματα</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7,1</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92,9</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11,3</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88,7</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30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70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3,342</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,188</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521838">
                <a:tc>
                  <a:txBody>
                    <a:bodyPr/>
                    <a:lstStyle/>
                    <a:p>
                      <a:pPr>
                        <a:spcAft>
                          <a:spcPts val="0"/>
                        </a:spcAft>
                      </a:pPr>
                      <a:r>
                        <a:rPr lang="el-GR" sz="1600" kern="50">
                          <a:solidFill>
                            <a:schemeClr val="tx1"/>
                          </a:solidFill>
                          <a:latin typeface="Arial"/>
                          <a:ea typeface="DejaVu Sans"/>
                          <a:cs typeface="Times New Roman"/>
                        </a:rPr>
                        <a:t>Για ψυχολογικά προβλήματα</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dirty="0">
                          <a:solidFill>
                            <a:srgbClr val="FFFF00"/>
                          </a:solidFill>
                          <a:latin typeface="Arial"/>
                          <a:ea typeface="DejaVu Sans"/>
                          <a:cs typeface="Times New Roman"/>
                        </a:rPr>
                        <a:t>50</a:t>
                      </a:r>
                      <a:endParaRPr lang="el-GR" sz="1600" kern="50" dirty="0">
                        <a:solidFill>
                          <a:srgbClr val="FFFF00"/>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50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23,6</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76,4</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40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60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5,129</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,077</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521838">
                <a:tc>
                  <a:txBody>
                    <a:bodyPr/>
                    <a:lstStyle/>
                    <a:p>
                      <a:pPr>
                        <a:spcAft>
                          <a:spcPts val="0"/>
                        </a:spcAft>
                      </a:pPr>
                      <a:r>
                        <a:rPr lang="el-GR" sz="1600" kern="50">
                          <a:solidFill>
                            <a:schemeClr val="tx1"/>
                          </a:solidFill>
                          <a:latin typeface="Arial"/>
                          <a:ea typeface="DejaVu Sans"/>
                          <a:cs typeface="Times New Roman"/>
                        </a:rPr>
                        <a:t>Για απλή ενημέρωση/πληροφόρηση</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7,1</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92,9</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22,6</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77,4</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b="1" kern="50">
                          <a:solidFill>
                            <a:schemeClr val="tx1"/>
                          </a:solidFill>
                          <a:latin typeface="Arial"/>
                          <a:ea typeface="DejaVu Sans"/>
                          <a:cs typeface="Times New Roman"/>
                        </a:rPr>
                        <a:t>30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70</a:t>
                      </a:r>
                      <a:endParaRPr lang="el-GR" sz="1600" kern="50">
                        <a:solidFill>
                          <a:schemeClr val="tx1"/>
                        </a:solidFill>
                        <a:latin typeface="DejaVu Serif"/>
                        <a:ea typeface="DejaVu Sans"/>
                        <a:cs typeface="Times New Roman"/>
                      </a:endParaRPr>
                    </a:p>
                  </a:txBody>
                  <a:tcPr marL="60401" marR="60401"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a:solidFill>
                            <a:schemeClr val="tx1"/>
                          </a:solidFill>
                          <a:latin typeface="Arial"/>
                          <a:ea typeface="DejaVu Sans"/>
                          <a:cs typeface="Times New Roman"/>
                        </a:rPr>
                        <a:t>2,217</a:t>
                      </a:r>
                      <a:endParaRPr lang="el-GR" sz="1600" kern="5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600" kern="50" dirty="0">
                          <a:solidFill>
                            <a:schemeClr val="tx1"/>
                          </a:solidFill>
                          <a:latin typeface="Arial"/>
                          <a:ea typeface="DejaVu Sans"/>
                          <a:cs typeface="Times New Roman"/>
                        </a:rPr>
                        <a:t>,330</a:t>
                      </a:r>
                      <a:endParaRPr lang="el-GR" sz="1600" kern="50" dirty="0">
                        <a:solidFill>
                          <a:schemeClr val="tx1"/>
                        </a:solidFill>
                        <a:latin typeface="DejaVu Serif"/>
                        <a:ea typeface="DejaVu Sans"/>
                        <a:cs typeface="Times New Roman"/>
                      </a:endParaRPr>
                    </a:p>
                  </a:txBody>
                  <a:tcPr marL="60401" marR="60401"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4 - Πίνακας"/>
          <p:cNvGraphicFramePr>
            <a:graphicFrameLocks noGrp="1"/>
          </p:cNvGraphicFramePr>
          <p:nvPr/>
        </p:nvGraphicFramePr>
        <p:xfrm>
          <a:off x="714348" y="928667"/>
          <a:ext cx="7215237" cy="5072100"/>
        </p:xfrm>
        <a:graphic>
          <a:graphicData uri="http://schemas.openxmlformats.org/drawingml/2006/table">
            <a:tbl>
              <a:tblPr/>
              <a:tblGrid>
                <a:gridCol w="2864840"/>
                <a:gridCol w="505380"/>
                <a:gridCol w="538257"/>
                <a:gridCol w="539021"/>
                <a:gridCol w="539021"/>
                <a:gridCol w="533669"/>
                <a:gridCol w="533669"/>
                <a:gridCol w="586424"/>
                <a:gridCol w="574956"/>
              </a:tblGrid>
              <a:tr h="364993">
                <a:tc>
                  <a:txBody>
                    <a:bodyPr/>
                    <a:lstStyle/>
                    <a:p>
                      <a:pPr algn="ctr">
                        <a:lnSpc>
                          <a:spcPct val="150000"/>
                        </a:lnSpc>
                        <a:spcAft>
                          <a:spcPts val="0"/>
                        </a:spcAft>
                      </a:pPr>
                      <a:r>
                        <a:rPr lang="el-GR" sz="1400" b="1" kern="50" dirty="0">
                          <a:solidFill>
                            <a:schemeClr val="tx1"/>
                          </a:solidFill>
                          <a:latin typeface="Arial"/>
                          <a:ea typeface="DejaVu Sans"/>
                          <a:cs typeface="Times New Roman"/>
                        </a:rPr>
                        <a:t>ΛΟΓΟΙ</a:t>
                      </a:r>
                      <a:endParaRPr lang="el-GR" sz="1400" kern="50" dirty="0">
                        <a:solidFill>
                          <a:schemeClr val="tx1"/>
                        </a:solidFill>
                        <a:latin typeface="DejaVu Serif"/>
                        <a:ea typeface="DejaVu Sans"/>
                        <a:cs typeface="Times New Roman"/>
                      </a:endParaRPr>
                    </a:p>
                  </a:txBody>
                  <a:tcPr marL="68580" marR="68580" marT="0" marB="0">
                    <a:lnL>
                      <a:noFill/>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noFill/>
                  </a:tcPr>
                </a:tc>
                <a:tc gridSpan="6">
                  <a:txBody>
                    <a:bodyPr/>
                    <a:lstStyle/>
                    <a:p>
                      <a:pPr algn="ctr">
                        <a:lnSpc>
                          <a:spcPct val="150000"/>
                        </a:lnSpc>
                        <a:spcAft>
                          <a:spcPts val="0"/>
                        </a:spcAft>
                      </a:pPr>
                      <a:r>
                        <a:rPr lang="el-GR" sz="1400" b="1" kern="50">
                          <a:solidFill>
                            <a:schemeClr val="tx1"/>
                          </a:solidFill>
                          <a:latin typeface="Arial"/>
                          <a:ea typeface="DejaVu Sans"/>
                          <a:cs typeface="Times New Roman"/>
                        </a:rPr>
                        <a:t>ΟΙΚΟΝΟΜΙΚΗ ΚΑΤΑΣΤΑΣΗ %</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3">
                  <a:txBody>
                    <a:bodyPr/>
                    <a:lstStyle/>
                    <a:p>
                      <a:pPr algn="ctr">
                        <a:lnSpc>
                          <a:spcPct val="150000"/>
                        </a:lnSpc>
                        <a:spcAft>
                          <a:spcPts val="0"/>
                        </a:spcAft>
                      </a:pPr>
                      <a:endParaRPr lang="el-GR" sz="1400" kern="50" dirty="0" smtClean="0">
                        <a:solidFill>
                          <a:schemeClr val="tx1"/>
                        </a:solidFill>
                        <a:latin typeface="DejaVu Serif"/>
                        <a:ea typeface="DejaVu Sans"/>
                        <a:cs typeface="Times New Roman"/>
                      </a:endParaRPr>
                    </a:p>
                    <a:p>
                      <a:pPr algn="ctr">
                        <a:lnSpc>
                          <a:spcPct val="150000"/>
                        </a:lnSpc>
                        <a:spcAft>
                          <a:spcPts val="0"/>
                        </a:spcAft>
                      </a:pPr>
                      <a:endParaRPr lang="el-GR" sz="1400" kern="50" dirty="0">
                        <a:solidFill>
                          <a:schemeClr val="tx1"/>
                        </a:solidFill>
                        <a:latin typeface="DejaVu Serif"/>
                        <a:ea typeface="DejaVu Sans"/>
                        <a:cs typeface="Times New Roman"/>
                      </a:endParaRPr>
                    </a:p>
                    <a:p>
                      <a:pPr algn="ctr">
                        <a:lnSpc>
                          <a:spcPct val="150000"/>
                        </a:lnSpc>
                        <a:spcAft>
                          <a:spcPts val="0"/>
                        </a:spcAft>
                      </a:pPr>
                      <a:r>
                        <a:rPr lang="el-GR" sz="1400" b="1" kern="50" dirty="0">
                          <a:solidFill>
                            <a:schemeClr val="tx1"/>
                          </a:solidFill>
                          <a:latin typeface="Arial"/>
                          <a:ea typeface="DejaVu Sans"/>
                          <a:cs typeface="Times New Roman"/>
                        </a:rPr>
                        <a:t>Χ</a:t>
                      </a:r>
                      <a:r>
                        <a:rPr lang="el-GR" sz="1400" b="1" kern="50" baseline="30000" dirty="0">
                          <a:solidFill>
                            <a:schemeClr val="tx1"/>
                          </a:solidFill>
                          <a:latin typeface="Arial"/>
                          <a:ea typeface="DejaVu Sans"/>
                          <a:cs typeface="Times New Roman"/>
                        </a:rPr>
                        <a:t>2</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3">
                  <a:txBody>
                    <a:bodyPr/>
                    <a:lstStyle/>
                    <a:p>
                      <a:pPr algn="ctr">
                        <a:lnSpc>
                          <a:spcPct val="150000"/>
                        </a:lnSpc>
                        <a:spcAft>
                          <a:spcPts val="0"/>
                        </a:spcAft>
                      </a:pPr>
                      <a:endParaRPr lang="el-GR" sz="1400" kern="50" dirty="0" smtClean="0">
                        <a:solidFill>
                          <a:schemeClr val="tx1"/>
                        </a:solidFill>
                        <a:latin typeface="DejaVu Serif"/>
                        <a:ea typeface="DejaVu Sans"/>
                        <a:cs typeface="Times New Roman"/>
                      </a:endParaRPr>
                    </a:p>
                    <a:p>
                      <a:pPr algn="ctr">
                        <a:lnSpc>
                          <a:spcPct val="150000"/>
                        </a:lnSpc>
                        <a:spcAft>
                          <a:spcPts val="0"/>
                        </a:spcAft>
                      </a:pPr>
                      <a:endParaRPr lang="el-GR" sz="1400" kern="50" dirty="0">
                        <a:solidFill>
                          <a:schemeClr val="tx1"/>
                        </a:solidFill>
                        <a:latin typeface="DejaVu Serif"/>
                        <a:ea typeface="DejaVu Sans"/>
                        <a:cs typeface="Times New Roman"/>
                      </a:endParaRPr>
                    </a:p>
                    <a:p>
                      <a:pPr algn="ctr">
                        <a:lnSpc>
                          <a:spcPct val="150000"/>
                        </a:lnSpc>
                        <a:spcAft>
                          <a:spcPts val="0"/>
                        </a:spcAft>
                      </a:pPr>
                      <a:r>
                        <a:rPr lang="en-US" sz="1400" b="1" kern="50" dirty="0">
                          <a:solidFill>
                            <a:schemeClr val="tx1"/>
                          </a:solidFill>
                          <a:latin typeface="Arial"/>
                          <a:ea typeface="DejaVu Sans"/>
                          <a:cs typeface="Times New Roman"/>
                        </a:rPr>
                        <a:t>p</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1061795">
                <a:tc rowSpan="2">
                  <a:txBody>
                    <a:bodyPr/>
                    <a:lstStyle/>
                    <a:p>
                      <a:pPr algn="just">
                        <a:spcAft>
                          <a:spcPts val="0"/>
                        </a:spcAft>
                      </a:pPr>
                      <a:endParaRPr lang="el-GR" sz="1400" kern="50" dirty="0">
                        <a:solidFill>
                          <a:schemeClr val="tx1"/>
                        </a:solidFill>
                        <a:latin typeface="DejaVu Serif"/>
                        <a:ea typeface="DejaVu Sans"/>
                        <a:cs typeface="Times New Roman"/>
                      </a:endParaRPr>
                    </a:p>
                    <a:p>
                      <a:pPr algn="just">
                        <a:spcAft>
                          <a:spcPts val="0"/>
                        </a:spcAft>
                      </a:pPr>
                      <a:r>
                        <a:rPr lang="el-GR" sz="1400" b="1" kern="50" dirty="0">
                          <a:solidFill>
                            <a:schemeClr val="accent2">
                              <a:lumMod val="20000"/>
                              <a:lumOff val="80000"/>
                            </a:schemeClr>
                          </a:solidFill>
                          <a:latin typeface="Arial"/>
                          <a:ea typeface="DejaVu Sans"/>
                          <a:cs typeface="Times New Roman"/>
                        </a:rPr>
                        <a:t>Για ποιους από τους παρακάτω λόγους απευθυνθήκατε στην υπηρεσία μας</a:t>
                      </a:r>
                      <a:endParaRPr lang="el-GR" sz="1400" kern="50" dirty="0">
                        <a:solidFill>
                          <a:schemeClr val="accent2">
                            <a:lumMod val="20000"/>
                            <a:lumOff val="8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2">
                  <a:txBody>
                    <a:bodyPr/>
                    <a:lstStyle/>
                    <a:p>
                      <a:pPr algn="ctr">
                        <a:lnSpc>
                          <a:spcPct val="150000"/>
                        </a:lnSpc>
                        <a:spcAft>
                          <a:spcPts val="0"/>
                        </a:spcAft>
                      </a:pPr>
                      <a:endParaRPr lang="el-GR" sz="1400" kern="50">
                        <a:solidFill>
                          <a:schemeClr val="tx1"/>
                        </a:solidFill>
                        <a:latin typeface="DejaVu Serif"/>
                        <a:ea typeface="DejaVu Sans"/>
                        <a:cs typeface="Times New Roman"/>
                      </a:endParaRPr>
                    </a:p>
                    <a:p>
                      <a:pPr algn="ctr">
                        <a:lnSpc>
                          <a:spcPct val="150000"/>
                        </a:lnSpc>
                        <a:spcAft>
                          <a:spcPts val="0"/>
                        </a:spcAft>
                      </a:pPr>
                      <a:r>
                        <a:rPr lang="el-GR" sz="1400" b="1" kern="50">
                          <a:solidFill>
                            <a:schemeClr val="tx1"/>
                          </a:solidFill>
                          <a:latin typeface="Arial"/>
                          <a:ea typeface="DejaVu Sans"/>
                          <a:cs typeface="Times New Roman"/>
                        </a:rPr>
                        <a:t>Ως 500 €</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0"/>
                        </a:spcAft>
                      </a:pPr>
                      <a:endParaRPr lang="el-GR" sz="1400" kern="50">
                        <a:solidFill>
                          <a:schemeClr val="tx1"/>
                        </a:solidFill>
                        <a:latin typeface="DejaVu Serif"/>
                        <a:ea typeface="DejaVu Sans"/>
                        <a:cs typeface="Times New Roman"/>
                      </a:endParaRPr>
                    </a:p>
                    <a:p>
                      <a:pPr algn="ctr">
                        <a:lnSpc>
                          <a:spcPct val="150000"/>
                        </a:lnSpc>
                        <a:spcAft>
                          <a:spcPts val="0"/>
                        </a:spcAft>
                      </a:pPr>
                      <a:r>
                        <a:rPr lang="el-GR" sz="1400" b="1" kern="50">
                          <a:solidFill>
                            <a:schemeClr val="tx1"/>
                          </a:solidFill>
                          <a:latin typeface="Arial"/>
                          <a:ea typeface="DejaVu Sans"/>
                          <a:cs typeface="Times New Roman"/>
                        </a:rPr>
                        <a:t>Από 500 ως 1000 €</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ctr">
                        <a:lnSpc>
                          <a:spcPct val="150000"/>
                        </a:lnSpc>
                        <a:spcAft>
                          <a:spcPts val="0"/>
                        </a:spcAft>
                      </a:pPr>
                      <a:endParaRPr lang="el-GR" sz="1400" kern="50" dirty="0">
                        <a:solidFill>
                          <a:schemeClr val="tx1"/>
                        </a:solidFill>
                        <a:latin typeface="DejaVu Serif"/>
                        <a:ea typeface="DejaVu Sans"/>
                        <a:cs typeface="Times New Roman"/>
                      </a:endParaRPr>
                    </a:p>
                    <a:p>
                      <a:pPr algn="ctr">
                        <a:lnSpc>
                          <a:spcPct val="150000"/>
                        </a:lnSpc>
                        <a:spcAft>
                          <a:spcPts val="0"/>
                        </a:spcAft>
                      </a:pPr>
                      <a:r>
                        <a:rPr lang="el-GR" sz="1400" b="1" kern="50" dirty="0">
                          <a:solidFill>
                            <a:srgbClr val="FFFF00"/>
                          </a:solidFill>
                          <a:latin typeface="Arial"/>
                          <a:ea typeface="DejaVu Sans"/>
                          <a:cs typeface="Times New Roman"/>
                        </a:rPr>
                        <a:t>Πάνω από  1000 €</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vMerge="1">
                  <a:txBody>
                    <a:bodyPr/>
                    <a:lstStyle/>
                    <a:p>
                      <a:endParaRPr lang="el-GR"/>
                    </a:p>
                  </a:txBody>
                  <a:tcPr/>
                </a:tc>
                <a:tc vMerge="1">
                  <a:txBody>
                    <a:bodyPr/>
                    <a:lstStyle/>
                    <a:p>
                      <a:endParaRPr lang="el-GR"/>
                    </a:p>
                  </a:txBody>
                  <a:tcPr/>
                </a:tc>
              </a:tr>
              <a:tr h="360383">
                <a:tc vMerge="1">
                  <a:txBody>
                    <a:bodyPr/>
                    <a:lstStyle/>
                    <a:p>
                      <a:endParaRPr lang="el-GR"/>
                    </a:p>
                  </a:txBody>
                  <a:tcPr/>
                </a:tc>
                <a:tc>
                  <a:txBody>
                    <a:bodyPr/>
                    <a:lstStyle/>
                    <a:p>
                      <a:pPr algn="ctr">
                        <a:lnSpc>
                          <a:spcPct val="150000"/>
                        </a:lnSpc>
                        <a:spcAft>
                          <a:spcPts val="0"/>
                        </a:spcAft>
                      </a:pPr>
                      <a:r>
                        <a:rPr lang="el-GR" sz="1400" b="1" kern="50">
                          <a:solidFill>
                            <a:schemeClr val="tx1"/>
                          </a:solidFill>
                          <a:latin typeface="Arial"/>
                          <a:ea typeface="DejaVu Sans"/>
                          <a:cs typeface="Times New Roman"/>
                        </a:rPr>
                        <a:t>ναι</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όχι</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ναι</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όχι</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ναι</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όχι</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729984">
                <a:tc>
                  <a:txBody>
                    <a:bodyPr/>
                    <a:lstStyle/>
                    <a:p>
                      <a:pPr algn="l">
                        <a:spcAft>
                          <a:spcPts val="0"/>
                        </a:spcAft>
                      </a:pPr>
                      <a:r>
                        <a:rPr lang="el-GR" sz="1400" kern="50" dirty="0">
                          <a:solidFill>
                            <a:srgbClr val="FFFF00"/>
                          </a:solidFill>
                          <a:latin typeface="Arial"/>
                          <a:ea typeface="DejaVu Sans"/>
                          <a:cs typeface="Times New Roman"/>
                        </a:rPr>
                        <a:t>Για θέματα οικογενειακών σχέσεων</a:t>
                      </a:r>
                      <a:endParaRPr lang="el-GR" sz="1400" kern="50" dirty="0">
                        <a:solidFill>
                          <a:srgbClr val="FFFF00"/>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accent2">
                              <a:lumMod val="60000"/>
                              <a:lumOff val="40000"/>
                            </a:schemeClr>
                          </a:solidFill>
                          <a:latin typeface="Arial"/>
                          <a:ea typeface="DejaVu Sans"/>
                          <a:cs typeface="Times New Roman"/>
                        </a:rPr>
                        <a:t>48,6</a:t>
                      </a:r>
                      <a:endParaRPr lang="el-GR" sz="1400" kern="50" dirty="0">
                        <a:solidFill>
                          <a:schemeClr val="accent2">
                            <a:lumMod val="60000"/>
                            <a:lumOff val="40000"/>
                          </a:schemeClr>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51,4</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accent2">
                              <a:lumMod val="60000"/>
                              <a:lumOff val="40000"/>
                            </a:schemeClr>
                          </a:solidFill>
                          <a:latin typeface="Arial"/>
                          <a:ea typeface="DejaVu Sans"/>
                          <a:cs typeface="Times New Roman"/>
                        </a:rPr>
                        <a:t>62,8</a:t>
                      </a:r>
                      <a:endParaRPr lang="el-GR" sz="1400" kern="50" dirty="0">
                        <a:solidFill>
                          <a:schemeClr val="accent2">
                            <a:lumMod val="60000"/>
                            <a:lumOff val="40000"/>
                          </a:schemeClr>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37,2</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rgbClr val="FFFF00"/>
                          </a:solidFill>
                          <a:latin typeface="Arial"/>
                          <a:ea typeface="DejaVu Sans"/>
                          <a:cs typeface="Times New Roman"/>
                        </a:rPr>
                        <a:t>78,4</a:t>
                      </a:r>
                      <a:endParaRPr lang="el-GR" sz="1400" kern="50" dirty="0">
                        <a:solidFill>
                          <a:srgbClr val="FFFF00"/>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21,6</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8,864</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,031</a:t>
                      </a:r>
                      <a:r>
                        <a:rPr lang="el-GR" sz="1400" kern="50" baseline="30000">
                          <a:solidFill>
                            <a:schemeClr val="tx1"/>
                          </a:solidFill>
                          <a:latin typeface="Arial"/>
                          <a:ea typeface="DejaVu Sans"/>
                          <a:cs typeface="Times New Roman"/>
                        </a:rPr>
                        <a:t>*</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29984">
                <a:tc>
                  <a:txBody>
                    <a:bodyPr/>
                    <a:lstStyle/>
                    <a:p>
                      <a:pPr algn="l">
                        <a:spcAft>
                          <a:spcPts val="0"/>
                        </a:spcAft>
                      </a:pPr>
                      <a:r>
                        <a:rPr lang="el-GR" sz="1400" kern="50" dirty="0">
                          <a:solidFill>
                            <a:schemeClr val="tx1"/>
                          </a:solidFill>
                          <a:latin typeface="Arial"/>
                          <a:ea typeface="DejaVu Sans"/>
                          <a:cs typeface="Times New Roman"/>
                        </a:rPr>
                        <a:t>Για θέματα σχέσεων με άλλους</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11,4</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88,6</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tx1"/>
                          </a:solidFill>
                          <a:latin typeface="Arial"/>
                          <a:ea typeface="DejaVu Sans"/>
                          <a:cs typeface="Times New Roman"/>
                        </a:rPr>
                        <a:t>20,9</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79,1</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25,5</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74,5</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2,841</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,417</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364993">
                <a:tc>
                  <a:txBody>
                    <a:bodyPr/>
                    <a:lstStyle/>
                    <a:p>
                      <a:pPr algn="l">
                        <a:spcAft>
                          <a:spcPts val="0"/>
                        </a:spcAft>
                      </a:pPr>
                      <a:r>
                        <a:rPr lang="el-GR" sz="1400" kern="50" dirty="0">
                          <a:solidFill>
                            <a:schemeClr val="tx1"/>
                          </a:solidFill>
                          <a:latin typeface="Arial"/>
                          <a:ea typeface="DejaVu Sans"/>
                          <a:cs typeface="Times New Roman"/>
                        </a:rPr>
                        <a:t>Για οικονομικά προβλήματα</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smtClean="0">
                          <a:solidFill>
                            <a:schemeClr val="tx1"/>
                          </a:solidFill>
                          <a:latin typeface="Arial"/>
                          <a:ea typeface="DejaVu Sans"/>
                          <a:cs typeface="Times New Roman"/>
                        </a:rPr>
                        <a:t>25,7</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74,3</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smtClean="0">
                          <a:solidFill>
                            <a:schemeClr val="tx1"/>
                          </a:solidFill>
                          <a:latin typeface="Arial"/>
                          <a:ea typeface="DejaVu Sans"/>
                          <a:cs typeface="Times New Roman"/>
                        </a:rPr>
                        <a:t>11,6</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88,4</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tx1"/>
                          </a:solidFill>
                          <a:latin typeface="Arial"/>
                          <a:ea typeface="DejaVu Sans"/>
                          <a:cs typeface="Times New Roman"/>
                        </a:rPr>
                        <a:t>3,9</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96,1</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9,311</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.025</a:t>
                      </a:r>
                      <a:r>
                        <a:rPr lang="el-GR" sz="1400" kern="50" baseline="30000" dirty="0">
                          <a:solidFill>
                            <a:schemeClr val="tx1"/>
                          </a:solidFill>
                          <a:latin typeface="Arial"/>
                          <a:ea typeface="DejaVu Sans"/>
                          <a:cs typeface="Times New Roman"/>
                        </a:rPr>
                        <a:t>*</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29984">
                <a:tc>
                  <a:txBody>
                    <a:bodyPr/>
                    <a:lstStyle/>
                    <a:p>
                      <a:pPr algn="l">
                        <a:spcAft>
                          <a:spcPts val="0"/>
                        </a:spcAft>
                      </a:pPr>
                      <a:r>
                        <a:rPr lang="el-GR" sz="1400" kern="50" dirty="0">
                          <a:solidFill>
                            <a:schemeClr val="tx1"/>
                          </a:solidFill>
                          <a:latin typeface="Arial"/>
                          <a:ea typeface="DejaVu Sans"/>
                          <a:cs typeface="Times New Roman"/>
                        </a:rPr>
                        <a:t>Για ψυχολογικά προβλήματα</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tx1"/>
                          </a:solidFill>
                          <a:latin typeface="Arial"/>
                          <a:ea typeface="DejaVu Sans"/>
                          <a:cs typeface="Times New Roman"/>
                        </a:rPr>
                        <a:t>37,1</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62,9</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30,2</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69,8</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dirty="0">
                          <a:solidFill>
                            <a:schemeClr val="tx1"/>
                          </a:solidFill>
                          <a:latin typeface="Arial"/>
                          <a:ea typeface="DejaVu Sans"/>
                          <a:cs typeface="Times New Roman"/>
                        </a:rPr>
                        <a:t>19,6</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80,4</a:t>
                      </a:r>
                      <a:endParaRPr lang="el-GR" sz="1400" kern="50" dirty="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3,747</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,290</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29984">
                <a:tc>
                  <a:txBody>
                    <a:bodyPr/>
                    <a:lstStyle/>
                    <a:p>
                      <a:pPr algn="l">
                        <a:spcAft>
                          <a:spcPts val="0"/>
                        </a:spcAft>
                      </a:pPr>
                      <a:r>
                        <a:rPr lang="el-GR" sz="1400" kern="50" dirty="0">
                          <a:solidFill>
                            <a:schemeClr val="tx1"/>
                          </a:solidFill>
                          <a:latin typeface="Arial"/>
                          <a:ea typeface="DejaVu Sans"/>
                          <a:cs typeface="Times New Roman"/>
                        </a:rPr>
                        <a:t>Για απλή ενημέρωση/πληροφόρηση</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14,3</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85,7</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20,9</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79,1</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b="1" kern="50">
                          <a:solidFill>
                            <a:schemeClr val="tx1"/>
                          </a:solidFill>
                          <a:latin typeface="Arial"/>
                          <a:ea typeface="DejaVu Sans"/>
                          <a:cs typeface="Times New Roman"/>
                        </a:rPr>
                        <a:t>27,5</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72,5</a:t>
                      </a:r>
                      <a:endParaRPr lang="el-GR" sz="1400" kern="50">
                        <a:solidFill>
                          <a:schemeClr val="tx1"/>
                        </a:solidFill>
                        <a:latin typeface="DejaVu Serif"/>
                        <a:ea typeface="DejaVu Sans"/>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a:solidFill>
                            <a:schemeClr val="tx1"/>
                          </a:solidFill>
                          <a:latin typeface="Arial"/>
                          <a:ea typeface="DejaVu Sans"/>
                          <a:cs typeface="Times New Roman"/>
                        </a:rPr>
                        <a:t>2,428</a:t>
                      </a:r>
                      <a:endParaRPr lang="el-GR" sz="1400" kern="5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50000"/>
                        </a:lnSpc>
                        <a:spcAft>
                          <a:spcPts val="0"/>
                        </a:spcAft>
                      </a:pPr>
                      <a:r>
                        <a:rPr lang="el-GR" sz="1400" kern="50" dirty="0">
                          <a:solidFill>
                            <a:schemeClr val="tx1"/>
                          </a:solidFill>
                          <a:latin typeface="Arial"/>
                          <a:ea typeface="DejaVu Sans"/>
                          <a:cs typeface="Times New Roman"/>
                        </a:rPr>
                        <a:t>,488</a:t>
                      </a:r>
                      <a:endParaRPr lang="el-GR" sz="1400" kern="50" dirty="0">
                        <a:solidFill>
                          <a:schemeClr val="tx1"/>
                        </a:solidFill>
                        <a:latin typeface="DejaVu Serif"/>
                        <a:ea typeface="DejaVu Sans"/>
                        <a:cs typeface="Times New Roman"/>
                      </a:endParaRPr>
                    </a:p>
                  </a:txBody>
                  <a:tcPr marL="68580" marR="68580"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4 - Πίνακας"/>
          <p:cNvGraphicFramePr>
            <a:graphicFrameLocks noGrp="1"/>
          </p:cNvGraphicFramePr>
          <p:nvPr/>
        </p:nvGraphicFramePr>
        <p:xfrm>
          <a:off x="0" y="714356"/>
          <a:ext cx="9072626" cy="5253950"/>
        </p:xfrm>
        <a:graphic>
          <a:graphicData uri="http://schemas.openxmlformats.org/drawingml/2006/table">
            <a:tbl>
              <a:tblPr/>
              <a:tblGrid>
                <a:gridCol w="1214446"/>
                <a:gridCol w="428628"/>
                <a:gridCol w="424466"/>
                <a:gridCol w="432790"/>
                <a:gridCol w="426057"/>
                <a:gridCol w="431199"/>
                <a:gridCol w="428628"/>
                <a:gridCol w="428628"/>
                <a:gridCol w="428628"/>
                <a:gridCol w="428628"/>
                <a:gridCol w="426057"/>
                <a:gridCol w="500066"/>
                <a:gridCol w="428628"/>
                <a:gridCol w="428628"/>
                <a:gridCol w="357190"/>
                <a:gridCol w="426057"/>
                <a:gridCol w="433770"/>
                <a:gridCol w="571504"/>
                <a:gridCol w="428628"/>
              </a:tblGrid>
              <a:tr h="288730">
                <a:tc>
                  <a:txBody>
                    <a:bodyPr/>
                    <a:lstStyle/>
                    <a:p>
                      <a:pPr algn="ctr">
                        <a:lnSpc>
                          <a:spcPct val="150000"/>
                        </a:lnSpc>
                        <a:spcAft>
                          <a:spcPts val="0"/>
                        </a:spcAft>
                      </a:pPr>
                      <a:r>
                        <a:rPr lang="el-GR" sz="900" b="1" kern="50" dirty="0">
                          <a:latin typeface="Arial"/>
                          <a:ea typeface="DejaVu Sans"/>
                          <a:cs typeface="Times New Roman"/>
                        </a:rPr>
                        <a:t>ΛΟΓΟΙ</a:t>
                      </a:r>
                      <a:endParaRPr lang="el-GR" sz="900" kern="50" dirty="0">
                        <a:latin typeface="DejaVu Serif"/>
                        <a:ea typeface="DejaVu Sans"/>
                        <a:cs typeface="Times New Roman"/>
                      </a:endParaRPr>
                    </a:p>
                  </a:txBody>
                  <a:tcPr marL="58247" marR="58247" marT="0" marB="0">
                    <a:lnL>
                      <a:noFill/>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noFill/>
                  </a:tcPr>
                </a:tc>
                <a:tc gridSpan="16">
                  <a:txBody>
                    <a:bodyPr/>
                    <a:lstStyle/>
                    <a:p>
                      <a:pPr algn="ctr">
                        <a:lnSpc>
                          <a:spcPct val="150000"/>
                        </a:lnSpc>
                        <a:spcAft>
                          <a:spcPts val="1200"/>
                        </a:spcAft>
                      </a:pPr>
                      <a:r>
                        <a:rPr lang="el-GR" sz="1600" b="1" kern="50" dirty="0">
                          <a:latin typeface="Arial"/>
                          <a:ea typeface="DejaVu Sans"/>
                          <a:cs typeface="Times New Roman"/>
                        </a:rPr>
                        <a:t>ΟΙΚΟΓΕΝΕΙΑΚΗ ΚΑΤΑΣΤΑΣΗ %</a:t>
                      </a:r>
                      <a:endParaRPr lang="el-GR" sz="16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3">
                  <a:txBody>
                    <a:bodyPr/>
                    <a:lstStyle/>
                    <a:p>
                      <a:pPr algn="ctr">
                        <a:lnSpc>
                          <a:spcPct val="150000"/>
                        </a:lnSpc>
                        <a:spcAft>
                          <a:spcPts val="1200"/>
                        </a:spcAft>
                      </a:pPr>
                      <a:endParaRPr lang="el-GR" sz="1400" kern="50" dirty="0">
                        <a:latin typeface="DejaVu Serif"/>
                        <a:ea typeface="DejaVu Sans"/>
                        <a:cs typeface="Times New Roman"/>
                      </a:endParaRPr>
                    </a:p>
                    <a:p>
                      <a:pPr algn="ctr">
                        <a:lnSpc>
                          <a:spcPct val="150000"/>
                        </a:lnSpc>
                        <a:spcAft>
                          <a:spcPts val="1200"/>
                        </a:spcAft>
                      </a:pPr>
                      <a:r>
                        <a:rPr lang="el-GR" sz="1400" b="1" kern="50" dirty="0">
                          <a:latin typeface="Arial"/>
                          <a:ea typeface="DejaVu Sans"/>
                          <a:cs typeface="Times New Roman"/>
                        </a:rPr>
                        <a:t>Χ</a:t>
                      </a:r>
                      <a:r>
                        <a:rPr lang="el-GR" sz="1400" b="1" kern="50" baseline="30000" dirty="0">
                          <a:latin typeface="Arial"/>
                          <a:ea typeface="DejaVu Sans"/>
                          <a:cs typeface="Times New Roman"/>
                        </a:rPr>
                        <a:t>2</a:t>
                      </a:r>
                      <a:endParaRPr lang="el-GR" sz="14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3">
                  <a:txBody>
                    <a:bodyPr/>
                    <a:lstStyle/>
                    <a:p>
                      <a:pPr algn="ctr">
                        <a:lnSpc>
                          <a:spcPct val="150000"/>
                        </a:lnSpc>
                        <a:spcAft>
                          <a:spcPts val="1200"/>
                        </a:spcAft>
                      </a:pPr>
                      <a:endParaRPr lang="el-GR" sz="1400" kern="50" dirty="0">
                        <a:latin typeface="DejaVu Serif"/>
                        <a:ea typeface="DejaVu Sans"/>
                        <a:cs typeface="Times New Roman"/>
                      </a:endParaRPr>
                    </a:p>
                    <a:p>
                      <a:pPr algn="ctr">
                        <a:lnSpc>
                          <a:spcPct val="150000"/>
                        </a:lnSpc>
                        <a:spcAft>
                          <a:spcPts val="1200"/>
                        </a:spcAft>
                      </a:pPr>
                      <a:r>
                        <a:rPr lang="en-US" sz="1400" b="1" kern="50" dirty="0">
                          <a:latin typeface="Arial"/>
                          <a:ea typeface="DejaVu Sans"/>
                          <a:cs typeface="Times New Roman"/>
                        </a:rPr>
                        <a:t>p</a:t>
                      </a:r>
                      <a:endParaRPr lang="el-GR" sz="14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787447">
                <a:tc rowSpan="2">
                  <a:txBody>
                    <a:bodyPr/>
                    <a:lstStyle/>
                    <a:p>
                      <a:pPr algn="l">
                        <a:spcAft>
                          <a:spcPts val="0"/>
                        </a:spcAft>
                      </a:pPr>
                      <a:r>
                        <a:rPr lang="el-GR" sz="1000" b="1" kern="50" dirty="0" smtClean="0">
                          <a:solidFill>
                            <a:schemeClr val="accent2">
                              <a:lumMod val="20000"/>
                              <a:lumOff val="80000"/>
                            </a:schemeClr>
                          </a:solidFill>
                          <a:latin typeface="Arial"/>
                          <a:ea typeface="DejaVu Sans"/>
                          <a:cs typeface="Times New Roman"/>
                        </a:rPr>
                        <a:t>Για </a:t>
                      </a:r>
                      <a:r>
                        <a:rPr lang="el-GR" sz="1000" b="1" kern="50" dirty="0">
                          <a:solidFill>
                            <a:schemeClr val="accent2">
                              <a:lumMod val="20000"/>
                              <a:lumOff val="80000"/>
                            </a:schemeClr>
                          </a:solidFill>
                          <a:latin typeface="Arial"/>
                          <a:ea typeface="DejaVu Sans"/>
                          <a:cs typeface="Times New Roman"/>
                        </a:rPr>
                        <a:t>ποιους από τους παρακάτω λόγους απευθυνθήκατε στην υπηρεσία μας</a:t>
                      </a:r>
                      <a:endParaRPr lang="el-GR" sz="1000" kern="50" dirty="0">
                        <a:solidFill>
                          <a:schemeClr val="accent2">
                            <a:lumMod val="20000"/>
                            <a:lumOff val="80000"/>
                          </a:schemeClr>
                        </a:solidFill>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2">
                  <a:txBody>
                    <a:bodyPr/>
                    <a:lstStyle/>
                    <a:p>
                      <a:pPr>
                        <a:lnSpc>
                          <a:spcPct val="150000"/>
                        </a:lnSpc>
                        <a:spcAft>
                          <a:spcPts val="0"/>
                        </a:spcAft>
                      </a:pPr>
                      <a:endParaRPr lang="el-GR" sz="900" kern="50">
                        <a:latin typeface="DejaVu Serif"/>
                        <a:ea typeface="DejaVu Sans"/>
                        <a:cs typeface="Times New Roman"/>
                      </a:endParaRPr>
                    </a:p>
                    <a:p>
                      <a:pPr>
                        <a:lnSpc>
                          <a:spcPct val="150000"/>
                        </a:lnSpc>
                        <a:spcAft>
                          <a:spcPts val="0"/>
                        </a:spcAft>
                      </a:pPr>
                      <a:r>
                        <a:rPr lang="el-GR" sz="900" b="1" kern="50">
                          <a:latin typeface="Arial"/>
                          <a:ea typeface="DejaVu Sans"/>
                          <a:cs typeface="Times New Roman"/>
                        </a:rPr>
                        <a:t>Παντρεμένος</a:t>
                      </a:r>
                      <a:endParaRPr lang="el-GR" sz="9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Παντρεμένος</a:t>
                      </a: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με παιδιά</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χωρισμένος</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Χωρισμένος</a:t>
                      </a: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με παιδιά</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ανύπαντρος</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Ανύπαντρος με παιδιά</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Χήρος</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nSpc>
                          <a:spcPct val="150000"/>
                        </a:lnSpc>
                        <a:spcAft>
                          <a:spcPts val="0"/>
                        </a:spcAft>
                      </a:pPr>
                      <a:endParaRPr lang="el-GR" sz="900" kern="50" dirty="0">
                        <a:latin typeface="DejaVu Serif"/>
                        <a:ea typeface="DejaVu Sans"/>
                        <a:cs typeface="Times New Roman"/>
                      </a:endParaRPr>
                    </a:p>
                    <a:p>
                      <a:pPr>
                        <a:lnSpc>
                          <a:spcPct val="150000"/>
                        </a:lnSpc>
                        <a:spcAft>
                          <a:spcPts val="0"/>
                        </a:spcAft>
                      </a:pPr>
                      <a:r>
                        <a:rPr lang="el-GR" sz="900" b="1" kern="50" dirty="0">
                          <a:latin typeface="Arial"/>
                          <a:ea typeface="DejaVu Sans"/>
                          <a:cs typeface="Times New Roman"/>
                        </a:rPr>
                        <a:t>Χήρος με παιδιά</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vMerge="1">
                  <a:txBody>
                    <a:bodyPr/>
                    <a:lstStyle/>
                    <a:p>
                      <a:endParaRPr lang="el-GR"/>
                    </a:p>
                  </a:txBody>
                  <a:tcPr/>
                </a:tc>
                <a:tc vMerge="1">
                  <a:txBody>
                    <a:bodyPr/>
                    <a:lstStyle/>
                    <a:p>
                      <a:endParaRPr lang="el-GR"/>
                    </a:p>
                  </a:txBody>
                  <a:tcPr/>
                </a:tc>
              </a:tr>
              <a:tr h="392203">
                <a:tc vMerge="1">
                  <a:txBody>
                    <a:bodyPr/>
                    <a:lstStyle/>
                    <a:p>
                      <a:endParaRPr lang="el-GR"/>
                    </a:p>
                  </a:txBody>
                  <a:tcPr/>
                </a:tc>
                <a:tc>
                  <a:txBody>
                    <a:bodyPr/>
                    <a:lstStyle/>
                    <a:p>
                      <a:pPr algn="just">
                        <a:lnSpc>
                          <a:spcPct val="150000"/>
                        </a:lnSpc>
                        <a:spcAft>
                          <a:spcPts val="0"/>
                        </a:spcAft>
                      </a:pPr>
                      <a:r>
                        <a:rPr lang="el-GR" sz="900" b="1" kern="50" dirty="0">
                          <a:latin typeface="Arial"/>
                          <a:ea typeface="DejaVu Sans"/>
                          <a:cs typeface="Times New Roman"/>
                        </a:rPr>
                        <a:t>ναι</a:t>
                      </a:r>
                      <a:endParaRPr lang="el-GR" sz="9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a:latin typeface="Arial"/>
                          <a:ea typeface="DejaVu Sans"/>
                          <a:cs typeface="Times New Roman"/>
                        </a:rPr>
                        <a:t>ναι</a:t>
                      </a:r>
                      <a:endParaRPr lang="el-GR" sz="9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a:latin typeface="Arial"/>
                          <a:ea typeface="DejaVu Sans"/>
                          <a:cs typeface="Times New Roman"/>
                        </a:rPr>
                        <a:t>ναι</a:t>
                      </a:r>
                      <a:endParaRPr lang="el-GR" sz="9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ναι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a:latin typeface="Arial"/>
                          <a:ea typeface="DejaVu Sans"/>
                          <a:cs typeface="Times New Roman"/>
                        </a:rPr>
                        <a:t>ναι</a:t>
                      </a:r>
                      <a:endParaRPr lang="el-GR" sz="9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a:latin typeface="Arial"/>
                          <a:ea typeface="DejaVu Sans"/>
                          <a:cs typeface="Times New Roman"/>
                        </a:rPr>
                        <a:t>ναι</a:t>
                      </a:r>
                      <a:endParaRPr lang="el-GR" sz="9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a:latin typeface="Arial"/>
                          <a:ea typeface="DejaVu Sans"/>
                          <a:cs typeface="Times New Roman"/>
                        </a:rPr>
                        <a:t>ναι</a:t>
                      </a:r>
                      <a:endParaRPr lang="el-GR" sz="9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ναι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900" b="1" kern="50" dirty="0">
                          <a:latin typeface="Arial"/>
                          <a:ea typeface="DejaVu Sans"/>
                          <a:cs typeface="Times New Roman"/>
                        </a:rPr>
                        <a:t>όχι</a:t>
                      </a:r>
                      <a:endParaRPr lang="el-GR" sz="9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741708">
                <a:tc>
                  <a:txBody>
                    <a:bodyPr/>
                    <a:lstStyle/>
                    <a:p>
                      <a:pPr>
                        <a:spcAft>
                          <a:spcPts val="0"/>
                        </a:spcAft>
                      </a:pPr>
                      <a:r>
                        <a:rPr lang="el-GR" sz="1200" kern="50" dirty="0">
                          <a:solidFill>
                            <a:srgbClr val="FFFF00"/>
                          </a:solidFill>
                          <a:latin typeface="Arial"/>
                          <a:ea typeface="DejaVu Sans"/>
                          <a:cs typeface="Times New Roman"/>
                        </a:rPr>
                        <a:t>Για θέματα οικογενειακών σχέσεων</a:t>
                      </a:r>
                      <a:endParaRPr lang="el-GR" sz="1200" kern="50" dirty="0">
                        <a:solidFill>
                          <a:srgbClr val="FFFF00"/>
                        </a:solidFill>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60</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40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solidFill>
                            <a:srgbClr val="FFFF00"/>
                          </a:solidFill>
                          <a:latin typeface="Arial"/>
                          <a:ea typeface="DejaVu Sans"/>
                          <a:cs typeface="Times New Roman"/>
                        </a:rPr>
                        <a:t>75,8</a:t>
                      </a:r>
                      <a:endParaRPr lang="el-GR" sz="1100" kern="50" dirty="0">
                        <a:solidFill>
                          <a:srgbClr val="FFFF00"/>
                        </a:solidFill>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24,2</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40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60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solidFill>
                            <a:srgbClr val="FFFF00"/>
                          </a:solidFill>
                          <a:latin typeface="Arial"/>
                          <a:ea typeface="DejaVu Sans"/>
                          <a:cs typeface="Times New Roman"/>
                        </a:rPr>
                        <a:t>72</a:t>
                      </a:r>
                      <a:endParaRPr lang="el-GR" sz="1100" kern="50" dirty="0">
                        <a:solidFill>
                          <a:srgbClr val="FFFF00"/>
                        </a:solidFill>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28</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33,3</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66,7</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50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50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50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50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66,7</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33,3</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13,603</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,059</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41708">
                <a:tc>
                  <a:txBody>
                    <a:bodyPr/>
                    <a:lstStyle/>
                    <a:p>
                      <a:pPr>
                        <a:spcAft>
                          <a:spcPts val="0"/>
                        </a:spcAft>
                      </a:pPr>
                      <a:r>
                        <a:rPr lang="el-GR" sz="1200" kern="50" dirty="0">
                          <a:latin typeface="Arial"/>
                          <a:ea typeface="DejaVu Sans"/>
                          <a:cs typeface="Times New Roman"/>
                        </a:rPr>
                        <a:t>Για θέματα σχέσεων με άλλους</a:t>
                      </a:r>
                      <a:endParaRPr lang="el-GR" sz="12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a:latin typeface="Arial"/>
                          <a:ea typeface="DejaVu Sans"/>
                          <a:cs typeface="Times New Roman"/>
                        </a:rPr>
                        <a:t>21</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79</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20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20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33,3</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66,7</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50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50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endParaRPr lang="el-GR" sz="1100" dirty="0"/>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kern="50">
                          <a:latin typeface="Arial"/>
                          <a:ea typeface="DejaVu Sans"/>
                          <a:cs typeface="Times New Roman"/>
                        </a:rPr>
                        <a:t>7,661</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,363</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41708">
                <a:tc>
                  <a:txBody>
                    <a:bodyPr/>
                    <a:lstStyle/>
                    <a:p>
                      <a:pPr>
                        <a:spcAft>
                          <a:spcPts val="0"/>
                        </a:spcAft>
                      </a:pPr>
                      <a:r>
                        <a:rPr lang="el-GR" sz="1200" kern="50" dirty="0">
                          <a:latin typeface="Arial"/>
                          <a:ea typeface="DejaVu Sans"/>
                          <a:cs typeface="Times New Roman"/>
                        </a:rPr>
                        <a:t>Για οικονομικά προβλήματα</a:t>
                      </a:r>
                      <a:endParaRPr lang="el-GR" sz="12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10</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90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4,8</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95,2</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a:latin typeface="Arial"/>
                          <a:ea typeface="DejaVu Sans"/>
                          <a:cs typeface="Times New Roman"/>
                        </a:rPr>
                        <a:t>32</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68</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11,1</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88,9</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a:latin typeface="Arial"/>
                          <a:ea typeface="DejaVu Sans"/>
                          <a:cs typeface="Times New Roman"/>
                        </a:rPr>
                        <a:t>33,3</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66,7</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15,981</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,025</a:t>
                      </a:r>
                      <a:r>
                        <a:rPr lang="el-GR" sz="1100" kern="50" baseline="30000" dirty="0">
                          <a:latin typeface="Arial"/>
                          <a:ea typeface="DejaVu Sans"/>
                          <a:cs typeface="Times New Roman"/>
                        </a:rPr>
                        <a:t>*</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41708">
                <a:tc>
                  <a:txBody>
                    <a:bodyPr/>
                    <a:lstStyle/>
                    <a:p>
                      <a:pPr>
                        <a:spcAft>
                          <a:spcPts val="0"/>
                        </a:spcAft>
                      </a:pPr>
                      <a:r>
                        <a:rPr lang="el-GR" sz="1200" kern="50" dirty="0">
                          <a:solidFill>
                            <a:srgbClr val="FFFF00"/>
                          </a:solidFill>
                          <a:latin typeface="Arial"/>
                          <a:ea typeface="DejaVu Sans"/>
                          <a:cs typeface="Times New Roman"/>
                        </a:rPr>
                        <a:t>Για ψυχολογικά προβλήματα</a:t>
                      </a:r>
                      <a:endParaRPr lang="el-GR" sz="1200" kern="50" dirty="0">
                        <a:solidFill>
                          <a:srgbClr val="FFFF00"/>
                        </a:solidFill>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latin typeface="Arial"/>
                          <a:ea typeface="DejaVu Sans"/>
                          <a:cs typeface="Times New Roman"/>
                        </a:rPr>
                        <a:t>10</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90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16,1</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83,9</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solidFill>
                            <a:srgbClr val="FFFF00"/>
                          </a:solidFill>
                          <a:latin typeface="Arial"/>
                          <a:ea typeface="DejaVu Sans"/>
                          <a:cs typeface="Times New Roman"/>
                        </a:rPr>
                        <a:t>80</a:t>
                      </a:r>
                      <a:endParaRPr lang="el-GR" sz="1100" kern="50" dirty="0">
                        <a:solidFill>
                          <a:srgbClr val="FFFF00"/>
                        </a:solidFill>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20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32</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68</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dirty="0">
                          <a:solidFill>
                            <a:schemeClr val="tx1"/>
                          </a:solidFill>
                          <a:latin typeface="Arial"/>
                          <a:ea typeface="DejaVu Sans"/>
                          <a:cs typeface="Times New Roman"/>
                        </a:rPr>
                        <a:t>55,6</a:t>
                      </a:r>
                      <a:endParaRPr lang="el-GR" sz="1100" kern="50" dirty="0">
                        <a:solidFill>
                          <a:schemeClr val="tx1"/>
                        </a:solidFill>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44,4</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dirty="0">
                          <a:solidFill>
                            <a:schemeClr val="tx1"/>
                          </a:solidFill>
                          <a:latin typeface="Arial"/>
                          <a:ea typeface="DejaVu Sans"/>
                          <a:cs typeface="Times New Roman"/>
                        </a:rPr>
                        <a:t>50</a:t>
                      </a:r>
                      <a:endParaRPr lang="el-GR" sz="1100" kern="50" dirty="0">
                        <a:solidFill>
                          <a:schemeClr val="tx1"/>
                        </a:solidFill>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50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22,769</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,002</a:t>
                      </a:r>
                      <a:r>
                        <a:rPr lang="el-GR" sz="1100" kern="50" baseline="30000" dirty="0">
                          <a:latin typeface="Arial"/>
                          <a:ea typeface="DejaVu Sans"/>
                          <a:cs typeface="Times New Roman"/>
                        </a:rPr>
                        <a:t>*</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41708">
                <a:tc>
                  <a:txBody>
                    <a:bodyPr/>
                    <a:lstStyle/>
                    <a:p>
                      <a:pPr>
                        <a:spcAft>
                          <a:spcPts val="0"/>
                        </a:spcAft>
                      </a:pPr>
                      <a:r>
                        <a:rPr lang="el-GR" sz="1200" kern="50" dirty="0">
                          <a:latin typeface="Arial"/>
                          <a:ea typeface="DejaVu Sans"/>
                          <a:cs typeface="Times New Roman"/>
                        </a:rPr>
                        <a:t>Για απλή ενημέρωση/πληροφόρηση</a:t>
                      </a:r>
                      <a:endParaRPr lang="el-GR" sz="12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20</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33,9</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66,1</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a:latin typeface="Arial"/>
                          <a:ea typeface="DejaVu Sans"/>
                          <a:cs typeface="Times New Roman"/>
                        </a:rPr>
                        <a:t>4</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96</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endParaRPr lang="el-GR" sz="1100" kern="50" dirty="0">
                        <a:latin typeface="Arial"/>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0"/>
                        </a:spcAft>
                      </a:pPr>
                      <a:r>
                        <a:rPr lang="el-GR" sz="1100" b="1" kern="50" dirty="0">
                          <a:latin typeface="Arial"/>
                          <a:ea typeface="DejaVu Sans"/>
                          <a:cs typeface="Times New Roman"/>
                        </a:rPr>
                        <a:t>100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n-US" sz="1100" kern="50" dirty="0" smtClean="0">
                          <a:latin typeface="Arial"/>
                          <a:ea typeface="DejaVu Sans"/>
                          <a:cs typeface="Times New Roman"/>
                        </a:rPr>
                        <a:t>0</a:t>
                      </a:r>
                      <a:endParaRPr lang="el-GR" sz="1100" kern="50" dirty="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50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50</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b="1" kern="50">
                          <a:latin typeface="Arial"/>
                          <a:ea typeface="DejaVu Sans"/>
                          <a:cs typeface="Times New Roman"/>
                        </a:rPr>
                        <a:t>16,7</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83,3</a:t>
                      </a:r>
                      <a:endParaRPr lang="el-GR" sz="1100" kern="50">
                        <a:latin typeface="DejaVu Serif"/>
                        <a:ea typeface="DejaVu Sans"/>
                        <a:cs typeface="Times New Roman"/>
                      </a:endParaRPr>
                    </a:p>
                  </a:txBody>
                  <a:tcPr marL="58247" marR="58247"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a:latin typeface="Arial"/>
                          <a:ea typeface="DejaVu Sans"/>
                          <a:cs typeface="Times New Roman"/>
                        </a:rPr>
                        <a:t>24,787</a:t>
                      </a:r>
                      <a:endParaRPr lang="el-GR" sz="1100" kern="5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0"/>
                        </a:spcAft>
                      </a:pPr>
                      <a:r>
                        <a:rPr lang="el-GR" sz="1100" kern="50" dirty="0">
                          <a:latin typeface="Arial"/>
                          <a:ea typeface="DejaVu Sans"/>
                          <a:cs typeface="Times New Roman"/>
                        </a:rPr>
                        <a:t>,001</a:t>
                      </a:r>
                      <a:r>
                        <a:rPr lang="el-GR" sz="1100" kern="50" baseline="30000" dirty="0">
                          <a:latin typeface="Arial"/>
                          <a:ea typeface="DejaVu Sans"/>
                          <a:cs typeface="Times New Roman"/>
                        </a:rPr>
                        <a:t>*</a:t>
                      </a:r>
                      <a:endParaRPr lang="el-GR" sz="1100" kern="50" dirty="0">
                        <a:latin typeface="DejaVu Serif"/>
                        <a:ea typeface="DejaVu Sans"/>
                        <a:cs typeface="Times New Roman"/>
                      </a:endParaRPr>
                    </a:p>
                  </a:txBody>
                  <a:tcPr marL="58247" marR="58247"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214282" y="785794"/>
          <a:ext cx="8850777" cy="5500725"/>
        </p:xfrm>
        <a:graphic>
          <a:graphicData uri="http://schemas.openxmlformats.org/drawingml/2006/table">
            <a:tbl>
              <a:tblPr/>
              <a:tblGrid>
                <a:gridCol w="1532398"/>
                <a:gridCol w="517932"/>
                <a:gridCol w="517932"/>
                <a:gridCol w="517932"/>
                <a:gridCol w="517932"/>
                <a:gridCol w="517932"/>
                <a:gridCol w="517932"/>
                <a:gridCol w="507039"/>
                <a:gridCol w="500066"/>
                <a:gridCol w="500066"/>
                <a:gridCol w="496572"/>
                <a:gridCol w="517932"/>
                <a:gridCol w="553638"/>
                <a:gridCol w="571504"/>
                <a:gridCol w="563970"/>
              </a:tblGrid>
              <a:tr h="391756">
                <a:tc>
                  <a:txBody>
                    <a:bodyPr/>
                    <a:lstStyle/>
                    <a:p>
                      <a:pPr algn="ctr">
                        <a:lnSpc>
                          <a:spcPct val="150000"/>
                        </a:lnSpc>
                        <a:spcAft>
                          <a:spcPts val="0"/>
                        </a:spcAft>
                      </a:pPr>
                      <a:r>
                        <a:rPr lang="el-GR" sz="1400" b="1" kern="50" dirty="0">
                          <a:latin typeface="Arial"/>
                          <a:ea typeface="DejaVu Sans"/>
                          <a:cs typeface="Times New Roman"/>
                        </a:rPr>
                        <a:t>ΛΟΓΟΙ</a:t>
                      </a:r>
                      <a:endParaRPr lang="el-GR" sz="1400" kern="50" dirty="0">
                        <a:latin typeface="DejaVu Serif"/>
                        <a:ea typeface="DejaVu Sans"/>
                        <a:cs typeface="Times New Roman"/>
                      </a:endParaRPr>
                    </a:p>
                  </a:txBody>
                  <a:tcPr marL="62116" marR="62116" marT="0" marB="0">
                    <a:lnL>
                      <a:noFill/>
                    </a:lnL>
                    <a:lnR w="19050" cap="flat" cmpd="dbl"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noFill/>
                  </a:tcPr>
                </a:tc>
                <a:tc gridSpan="12">
                  <a:txBody>
                    <a:bodyPr/>
                    <a:lstStyle/>
                    <a:p>
                      <a:pPr algn="ctr">
                        <a:lnSpc>
                          <a:spcPct val="150000"/>
                        </a:lnSpc>
                        <a:spcAft>
                          <a:spcPts val="0"/>
                        </a:spcAft>
                      </a:pPr>
                      <a:r>
                        <a:rPr lang="el-GR" sz="1400" b="1" kern="50" dirty="0">
                          <a:latin typeface="Arial"/>
                          <a:ea typeface="DejaVu Sans"/>
                          <a:cs typeface="Times New Roman"/>
                        </a:rPr>
                        <a:t>ΒΑΣΙΚΕΣ ΣΠΟΥΔΕΣ %</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rowSpan="3">
                  <a:txBody>
                    <a:bodyPr/>
                    <a:lstStyle/>
                    <a:p>
                      <a:pPr algn="just">
                        <a:lnSpc>
                          <a:spcPct val="150000"/>
                        </a:lnSpc>
                        <a:spcAft>
                          <a:spcPts val="0"/>
                        </a:spcAft>
                      </a:pPr>
                      <a:endParaRPr lang="el-GR" sz="1400" kern="50" dirty="0" smtClean="0">
                        <a:latin typeface="DejaVu Serif"/>
                        <a:ea typeface="DejaVu Sans"/>
                        <a:cs typeface="Times New Roman"/>
                      </a:endParaRPr>
                    </a:p>
                    <a:p>
                      <a:pPr algn="just">
                        <a:lnSpc>
                          <a:spcPct val="150000"/>
                        </a:lnSpc>
                        <a:spcAft>
                          <a:spcPts val="0"/>
                        </a:spcAft>
                      </a:pPr>
                      <a:endParaRPr lang="el-GR" sz="1400" kern="50" dirty="0">
                        <a:latin typeface="DejaVu Serif"/>
                        <a:ea typeface="DejaVu Sans"/>
                        <a:cs typeface="Times New Roman"/>
                      </a:endParaRPr>
                    </a:p>
                    <a:p>
                      <a:pPr algn="just">
                        <a:lnSpc>
                          <a:spcPct val="150000"/>
                        </a:lnSpc>
                        <a:spcAft>
                          <a:spcPts val="0"/>
                        </a:spcAft>
                      </a:pPr>
                      <a:r>
                        <a:rPr lang="el-GR" sz="1400" b="1" kern="50" dirty="0">
                          <a:latin typeface="Arial"/>
                          <a:ea typeface="DejaVu Sans"/>
                          <a:cs typeface="Times New Roman"/>
                        </a:rPr>
                        <a:t>Χ</a:t>
                      </a:r>
                      <a:r>
                        <a:rPr lang="el-GR" sz="1400" b="1" kern="50" baseline="30000" dirty="0">
                          <a:latin typeface="Arial"/>
                          <a:ea typeface="DejaVu Sans"/>
                          <a:cs typeface="Times New Roman"/>
                        </a:rPr>
                        <a:t>2</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rowSpan="3">
                  <a:txBody>
                    <a:bodyPr/>
                    <a:lstStyle/>
                    <a:p>
                      <a:pPr algn="just">
                        <a:lnSpc>
                          <a:spcPct val="150000"/>
                        </a:lnSpc>
                        <a:spcAft>
                          <a:spcPts val="0"/>
                        </a:spcAft>
                      </a:pPr>
                      <a:endParaRPr lang="el-GR" sz="1400" kern="50" dirty="0" smtClean="0">
                        <a:latin typeface="DejaVu Serif"/>
                        <a:ea typeface="DejaVu Sans"/>
                        <a:cs typeface="Times New Roman"/>
                      </a:endParaRPr>
                    </a:p>
                    <a:p>
                      <a:pPr algn="just">
                        <a:lnSpc>
                          <a:spcPct val="150000"/>
                        </a:lnSpc>
                        <a:spcAft>
                          <a:spcPts val="0"/>
                        </a:spcAft>
                      </a:pPr>
                      <a:endParaRPr lang="el-GR" sz="1400" kern="50" dirty="0">
                        <a:latin typeface="DejaVu Serif"/>
                        <a:ea typeface="DejaVu Sans"/>
                        <a:cs typeface="Times New Roman"/>
                      </a:endParaRPr>
                    </a:p>
                    <a:p>
                      <a:pPr algn="just">
                        <a:lnSpc>
                          <a:spcPct val="150000"/>
                        </a:lnSpc>
                        <a:spcAft>
                          <a:spcPts val="0"/>
                        </a:spcAft>
                      </a:pPr>
                      <a:r>
                        <a:rPr lang="en-US" sz="1400" b="1" kern="50" dirty="0">
                          <a:latin typeface="Arial"/>
                          <a:ea typeface="DejaVu Sans"/>
                          <a:cs typeface="Times New Roman"/>
                        </a:rPr>
                        <a:t>p</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r h="1175268">
                <a:tc rowSpan="2">
                  <a:txBody>
                    <a:bodyPr/>
                    <a:lstStyle/>
                    <a:p>
                      <a:pPr algn="just">
                        <a:spcAft>
                          <a:spcPts val="0"/>
                        </a:spcAft>
                      </a:pPr>
                      <a:endParaRPr lang="el-GR" sz="1400" kern="50" dirty="0">
                        <a:latin typeface="DejaVu Serif"/>
                        <a:ea typeface="DejaVu Sans"/>
                        <a:cs typeface="Times New Roman"/>
                      </a:endParaRPr>
                    </a:p>
                    <a:p>
                      <a:pPr algn="just">
                        <a:spcAft>
                          <a:spcPts val="1200"/>
                        </a:spcAft>
                      </a:pPr>
                      <a:r>
                        <a:rPr lang="el-GR" sz="1400" b="1" kern="50" dirty="0">
                          <a:solidFill>
                            <a:schemeClr val="accent2">
                              <a:lumMod val="20000"/>
                              <a:lumOff val="80000"/>
                            </a:schemeClr>
                          </a:solidFill>
                          <a:latin typeface="Arial"/>
                          <a:ea typeface="DejaVu Sans"/>
                          <a:cs typeface="Times New Roman"/>
                        </a:rPr>
                        <a:t>Για ποιους από τους παρακάτω λόγους απευθυνθήκατε στην υπηρεσία μας</a:t>
                      </a:r>
                      <a:endParaRPr lang="el-GR" sz="1400" kern="50" dirty="0">
                        <a:solidFill>
                          <a:schemeClr val="accent2">
                            <a:lumMod val="20000"/>
                            <a:lumOff val="80000"/>
                          </a:schemeClr>
                        </a:solidFill>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gridSpan="2">
                  <a:txBody>
                    <a:bodyPr/>
                    <a:lstStyle/>
                    <a:p>
                      <a:pPr algn="just">
                        <a:lnSpc>
                          <a:spcPct val="150000"/>
                        </a:lnSpc>
                        <a:spcAft>
                          <a:spcPts val="1200"/>
                        </a:spcAft>
                      </a:pPr>
                      <a:endParaRPr lang="el-GR" sz="1000" kern="50" dirty="0">
                        <a:latin typeface="DejaVu Serif"/>
                        <a:ea typeface="DejaVu Sans"/>
                        <a:cs typeface="Times New Roman"/>
                      </a:endParaRPr>
                    </a:p>
                    <a:p>
                      <a:pPr algn="just">
                        <a:lnSpc>
                          <a:spcPct val="150000"/>
                        </a:lnSpc>
                        <a:spcAft>
                          <a:spcPts val="1200"/>
                        </a:spcAft>
                      </a:pPr>
                      <a:r>
                        <a:rPr lang="el-GR" sz="1000" b="1" kern="50" dirty="0">
                          <a:solidFill>
                            <a:schemeClr val="tx1"/>
                          </a:solidFill>
                          <a:latin typeface="Arial"/>
                          <a:ea typeface="DejaVu Sans"/>
                          <a:cs typeface="Times New Roman"/>
                        </a:rPr>
                        <a:t>δημοτικού</a:t>
                      </a:r>
                      <a:endParaRPr lang="el-GR" sz="1000" kern="50" dirty="0">
                        <a:solidFill>
                          <a:schemeClr val="tx1"/>
                        </a:solidFill>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just">
                        <a:lnSpc>
                          <a:spcPct val="150000"/>
                        </a:lnSpc>
                        <a:spcAft>
                          <a:spcPts val="1200"/>
                        </a:spcAft>
                      </a:pPr>
                      <a:endParaRPr lang="el-GR" sz="1000" kern="50" dirty="0">
                        <a:latin typeface="DejaVu Serif"/>
                        <a:ea typeface="DejaVu Sans"/>
                        <a:cs typeface="Times New Roman"/>
                      </a:endParaRPr>
                    </a:p>
                    <a:p>
                      <a:pPr algn="just">
                        <a:lnSpc>
                          <a:spcPct val="150000"/>
                        </a:lnSpc>
                        <a:spcAft>
                          <a:spcPts val="1200"/>
                        </a:spcAft>
                      </a:pPr>
                      <a:r>
                        <a:rPr lang="el-GR" sz="1000" b="1" kern="50" dirty="0">
                          <a:latin typeface="Arial"/>
                          <a:ea typeface="DejaVu Sans"/>
                          <a:cs typeface="Times New Roman"/>
                        </a:rPr>
                        <a:t>γυμνασίου</a:t>
                      </a:r>
                      <a:endParaRPr lang="el-GR" sz="10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just">
                        <a:lnSpc>
                          <a:spcPct val="150000"/>
                        </a:lnSpc>
                        <a:spcAft>
                          <a:spcPts val="1200"/>
                        </a:spcAft>
                      </a:pPr>
                      <a:endParaRPr lang="el-GR" sz="1000" kern="50" dirty="0">
                        <a:latin typeface="DejaVu Serif"/>
                        <a:ea typeface="DejaVu Sans"/>
                        <a:cs typeface="Times New Roman"/>
                      </a:endParaRPr>
                    </a:p>
                    <a:p>
                      <a:pPr algn="just">
                        <a:lnSpc>
                          <a:spcPct val="150000"/>
                        </a:lnSpc>
                        <a:spcAft>
                          <a:spcPts val="1200"/>
                        </a:spcAft>
                      </a:pPr>
                      <a:r>
                        <a:rPr lang="el-GR" sz="1000" b="1" kern="50" dirty="0">
                          <a:latin typeface="Arial"/>
                          <a:ea typeface="DejaVu Sans"/>
                          <a:cs typeface="Times New Roman"/>
                        </a:rPr>
                        <a:t>λυκείου</a:t>
                      </a:r>
                      <a:endParaRPr lang="el-GR" sz="10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just">
                        <a:lnSpc>
                          <a:spcPct val="150000"/>
                        </a:lnSpc>
                        <a:spcAft>
                          <a:spcPts val="1200"/>
                        </a:spcAft>
                      </a:pPr>
                      <a:r>
                        <a:rPr lang="el-GR" sz="1000" b="1" kern="50" dirty="0">
                          <a:latin typeface="Arial"/>
                          <a:ea typeface="DejaVu Sans"/>
                          <a:cs typeface="Times New Roman"/>
                        </a:rPr>
                        <a:t>απόφοιτος</a:t>
                      </a:r>
                      <a:endParaRPr lang="el-GR" sz="1000" kern="50" dirty="0">
                        <a:latin typeface="DejaVu Serif"/>
                        <a:ea typeface="DejaVu Sans"/>
                        <a:cs typeface="Times New Roman"/>
                      </a:endParaRPr>
                    </a:p>
                    <a:p>
                      <a:pPr algn="just">
                        <a:lnSpc>
                          <a:spcPct val="150000"/>
                        </a:lnSpc>
                        <a:spcAft>
                          <a:spcPts val="1200"/>
                        </a:spcAft>
                      </a:pPr>
                      <a:r>
                        <a:rPr lang="el-GR" sz="1000" b="1" kern="50" dirty="0">
                          <a:latin typeface="Arial"/>
                          <a:ea typeface="DejaVu Sans"/>
                          <a:cs typeface="Times New Roman"/>
                        </a:rPr>
                        <a:t>Ιδιωτικών Σχολών</a:t>
                      </a:r>
                      <a:endParaRPr lang="el-GR" sz="10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just">
                        <a:spcAft>
                          <a:spcPts val="1200"/>
                        </a:spcAft>
                      </a:pPr>
                      <a:endParaRPr lang="el-GR" sz="1000" kern="50" dirty="0">
                        <a:solidFill>
                          <a:srgbClr val="FFFF00"/>
                        </a:solidFill>
                        <a:latin typeface="DejaVu Serif"/>
                        <a:ea typeface="DejaVu Sans"/>
                        <a:cs typeface="Times New Roman"/>
                      </a:endParaRPr>
                    </a:p>
                    <a:p>
                      <a:pPr algn="just">
                        <a:spcAft>
                          <a:spcPts val="1200"/>
                        </a:spcAft>
                      </a:pPr>
                      <a:r>
                        <a:rPr lang="el-GR" sz="1000" b="1" kern="50" dirty="0">
                          <a:solidFill>
                            <a:srgbClr val="FFFF00"/>
                          </a:solidFill>
                          <a:latin typeface="Arial"/>
                          <a:ea typeface="DejaVu Sans"/>
                          <a:cs typeface="Times New Roman"/>
                        </a:rPr>
                        <a:t>απόφοιτος</a:t>
                      </a:r>
                      <a:endParaRPr lang="el-GR" sz="1000" kern="50" dirty="0">
                        <a:solidFill>
                          <a:srgbClr val="FFFF00"/>
                        </a:solidFill>
                        <a:latin typeface="DejaVu Serif"/>
                        <a:ea typeface="DejaVu Sans"/>
                        <a:cs typeface="Times New Roman"/>
                      </a:endParaRPr>
                    </a:p>
                    <a:p>
                      <a:pPr algn="just">
                        <a:spcAft>
                          <a:spcPts val="1200"/>
                        </a:spcAft>
                      </a:pPr>
                      <a:r>
                        <a:rPr lang="el-GR" sz="1000" b="1" kern="50" dirty="0">
                          <a:solidFill>
                            <a:srgbClr val="FFFF00"/>
                          </a:solidFill>
                          <a:latin typeface="Arial"/>
                          <a:ea typeface="DejaVu Sans"/>
                          <a:cs typeface="Times New Roman"/>
                        </a:rPr>
                        <a:t>ΤΕΙ</a:t>
                      </a:r>
                      <a:endParaRPr lang="el-GR" sz="10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gridSpan="2">
                  <a:txBody>
                    <a:bodyPr/>
                    <a:lstStyle/>
                    <a:p>
                      <a:pPr algn="just">
                        <a:spcAft>
                          <a:spcPts val="1200"/>
                        </a:spcAft>
                      </a:pPr>
                      <a:endParaRPr lang="el-GR" sz="1000" kern="50" dirty="0">
                        <a:solidFill>
                          <a:srgbClr val="FFFF00"/>
                        </a:solidFill>
                        <a:latin typeface="DejaVu Serif"/>
                        <a:ea typeface="DejaVu Sans"/>
                        <a:cs typeface="Times New Roman"/>
                      </a:endParaRPr>
                    </a:p>
                    <a:p>
                      <a:pPr algn="just">
                        <a:spcAft>
                          <a:spcPts val="1200"/>
                        </a:spcAft>
                      </a:pPr>
                      <a:r>
                        <a:rPr lang="el-GR" sz="1000" b="1" kern="50" dirty="0">
                          <a:solidFill>
                            <a:srgbClr val="FFFF00"/>
                          </a:solidFill>
                          <a:latin typeface="Arial"/>
                          <a:ea typeface="DejaVu Sans"/>
                          <a:cs typeface="Times New Roman"/>
                        </a:rPr>
                        <a:t>απόφοιτος</a:t>
                      </a:r>
                      <a:endParaRPr lang="el-GR" sz="1000" kern="50" dirty="0">
                        <a:solidFill>
                          <a:srgbClr val="FFFF00"/>
                        </a:solidFill>
                        <a:latin typeface="DejaVu Serif"/>
                        <a:ea typeface="DejaVu Sans"/>
                        <a:cs typeface="Times New Roman"/>
                      </a:endParaRPr>
                    </a:p>
                    <a:p>
                      <a:pPr algn="just">
                        <a:spcAft>
                          <a:spcPts val="1200"/>
                        </a:spcAft>
                      </a:pPr>
                      <a:r>
                        <a:rPr lang="el-GR" sz="1000" b="1" kern="50" dirty="0">
                          <a:solidFill>
                            <a:srgbClr val="FFFF00"/>
                          </a:solidFill>
                          <a:latin typeface="Arial"/>
                          <a:ea typeface="DejaVu Sans"/>
                          <a:cs typeface="Times New Roman"/>
                        </a:rPr>
                        <a:t>ΑΕΙ</a:t>
                      </a:r>
                      <a:endParaRPr lang="el-GR" sz="10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hMerge="1">
                  <a:txBody>
                    <a:bodyPr/>
                    <a:lstStyle/>
                    <a:p>
                      <a:endParaRPr lang="el-GR"/>
                    </a:p>
                  </a:txBody>
                  <a:tcPr/>
                </a:tc>
                <a:tc vMerge="1">
                  <a:txBody>
                    <a:bodyPr/>
                    <a:lstStyle/>
                    <a:p>
                      <a:endParaRPr lang="el-GR"/>
                    </a:p>
                  </a:txBody>
                  <a:tcPr/>
                </a:tc>
                <a:tc vMerge="1">
                  <a:txBody>
                    <a:bodyPr/>
                    <a:lstStyle/>
                    <a:p>
                      <a:endParaRPr lang="el-GR"/>
                    </a:p>
                  </a:txBody>
                  <a:tcPr/>
                </a:tc>
              </a:tr>
              <a:tr h="385386">
                <a:tc vMerge="1">
                  <a:txBody>
                    <a:bodyPr/>
                    <a:lstStyle/>
                    <a:p>
                      <a:endParaRPr lang="el-GR"/>
                    </a:p>
                  </a:txBody>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ναι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όχι</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709663">
                <a:tc>
                  <a:txBody>
                    <a:bodyPr/>
                    <a:lstStyle/>
                    <a:p>
                      <a:pPr algn="l">
                        <a:spcAft>
                          <a:spcPts val="1200"/>
                        </a:spcAft>
                      </a:pPr>
                      <a:r>
                        <a:rPr lang="el-GR" sz="1400" kern="50" dirty="0">
                          <a:solidFill>
                            <a:srgbClr val="FFFF00"/>
                          </a:solidFill>
                          <a:latin typeface="Arial"/>
                          <a:ea typeface="DejaVu Sans"/>
                          <a:cs typeface="Times New Roman"/>
                        </a:rPr>
                        <a:t>Για θέματα οικογενειακών σχέσεων</a:t>
                      </a:r>
                      <a:endParaRPr lang="el-GR" sz="1400" kern="50" dirty="0">
                        <a:solidFill>
                          <a:srgbClr val="FFFF00"/>
                        </a:solidFill>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chemeClr val="tx1"/>
                          </a:solidFill>
                          <a:latin typeface="Arial"/>
                          <a:ea typeface="DejaVu Sans"/>
                          <a:cs typeface="Times New Roman"/>
                        </a:rPr>
                        <a:t>68,8</a:t>
                      </a:r>
                      <a:endParaRPr lang="el-GR" sz="1400" kern="50" dirty="0">
                        <a:solidFill>
                          <a:schemeClr val="tx1"/>
                        </a:solidFill>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31,3</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latin typeface="Arial"/>
                          <a:ea typeface="DejaVu Sans"/>
                          <a:cs typeface="Times New Roman"/>
                        </a:rPr>
                        <a:t>50</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50</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latin typeface="Arial"/>
                          <a:ea typeface="DejaVu Sans"/>
                          <a:cs typeface="Times New Roman"/>
                        </a:rPr>
                        <a:t>56,8</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43,2</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chemeClr val="tx1"/>
                          </a:solidFill>
                          <a:latin typeface="Arial"/>
                          <a:ea typeface="DejaVu Sans"/>
                          <a:cs typeface="Times New Roman"/>
                        </a:rPr>
                        <a:t>68,2</a:t>
                      </a:r>
                      <a:endParaRPr lang="el-GR" sz="1400" kern="50" dirty="0">
                        <a:solidFill>
                          <a:schemeClr val="tx1"/>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31,8</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75</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25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79,2</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20,8</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5,342</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,376</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09663">
                <a:tc>
                  <a:txBody>
                    <a:bodyPr/>
                    <a:lstStyle/>
                    <a:p>
                      <a:pPr algn="l">
                        <a:spcAft>
                          <a:spcPts val="1200"/>
                        </a:spcAft>
                      </a:pPr>
                      <a:r>
                        <a:rPr lang="el-GR" sz="1400" kern="50" dirty="0">
                          <a:latin typeface="Arial"/>
                          <a:ea typeface="DejaVu Sans"/>
                          <a:cs typeface="Times New Roman"/>
                        </a:rPr>
                        <a:t>Για θέματα σχέσεων με άλλους</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6,3</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93,8</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16,7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83,3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15,9</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84,1</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18,2</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81,8</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33,3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66,7</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33,3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66,7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6,480</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,262</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09663">
                <a:tc>
                  <a:txBody>
                    <a:bodyPr/>
                    <a:lstStyle/>
                    <a:p>
                      <a:pPr algn="l">
                        <a:spcAft>
                          <a:spcPts val="1200"/>
                        </a:spcAft>
                      </a:pPr>
                      <a:r>
                        <a:rPr lang="el-GR" sz="1400" kern="50" dirty="0">
                          <a:latin typeface="Arial"/>
                          <a:ea typeface="DejaVu Sans"/>
                          <a:cs typeface="Times New Roman"/>
                        </a:rPr>
                        <a:t>Για οικονομικά προβλήματα</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latin typeface="Arial"/>
                          <a:ea typeface="DejaVu Sans"/>
                          <a:cs typeface="Times New Roman"/>
                        </a:rPr>
                        <a:t>50</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50</a:t>
                      </a: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16,7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83,3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2,3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97,7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9,1</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90,9</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endParaRPr lang="el-GR" sz="1400" kern="50" dirty="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1200"/>
                        </a:spcAft>
                      </a:pPr>
                      <a:endParaRPr lang="el-GR" sz="1400" kern="50" dirty="0">
                        <a:latin typeface="Arial"/>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5000"/>
                      </a:schemeClr>
                    </a:solidFill>
                  </a:tcPr>
                </a:tc>
                <a:tc>
                  <a:txBody>
                    <a:bodyPr/>
                    <a:lstStyle/>
                    <a:p>
                      <a:pPr algn="just">
                        <a:lnSpc>
                          <a:spcPct val="150000"/>
                        </a:lnSpc>
                        <a:spcAft>
                          <a:spcPts val="1200"/>
                        </a:spcAft>
                      </a:pPr>
                      <a:r>
                        <a:rPr lang="el-GR" sz="1400" b="1" kern="50">
                          <a:latin typeface="Arial"/>
                          <a:ea typeface="DejaVu Sans"/>
                          <a:cs typeface="Times New Roman"/>
                        </a:rPr>
                        <a:t>12,5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87,5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27,274</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,000</a:t>
                      </a:r>
                      <a:r>
                        <a:rPr lang="el-GR" sz="1400" kern="50" baseline="30000">
                          <a:latin typeface="Arial"/>
                          <a:ea typeface="DejaVu Sans"/>
                          <a:cs typeface="Times New Roman"/>
                        </a:rPr>
                        <a:t>*</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09663">
                <a:tc>
                  <a:txBody>
                    <a:bodyPr/>
                    <a:lstStyle/>
                    <a:p>
                      <a:pPr algn="l">
                        <a:spcAft>
                          <a:spcPts val="1200"/>
                        </a:spcAft>
                      </a:pPr>
                      <a:r>
                        <a:rPr lang="el-GR" sz="1400" kern="50" dirty="0">
                          <a:solidFill>
                            <a:srgbClr val="FFFF00"/>
                          </a:solidFill>
                          <a:latin typeface="Arial"/>
                          <a:ea typeface="DejaVu Sans"/>
                          <a:cs typeface="Times New Roman"/>
                        </a:rPr>
                        <a:t>Για </a:t>
                      </a:r>
                      <a:r>
                        <a:rPr lang="el-GR" sz="1400" kern="50" dirty="0" smtClean="0">
                          <a:solidFill>
                            <a:srgbClr val="FFFF00"/>
                          </a:solidFill>
                          <a:latin typeface="Arial"/>
                          <a:ea typeface="DejaVu Sans"/>
                          <a:cs typeface="Times New Roman"/>
                        </a:rPr>
                        <a:t>ψυχολογικά προβλήματα</a:t>
                      </a:r>
                      <a:endParaRPr lang="el-GR" sz="1400" kern="50" dirty="0">
                        <a:solidFill>
                          <a:srgbClr val="FFFF00"/>
                        </a:solidFill>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25</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75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33,3</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66,7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31,8</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68,2</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31,8</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68,2</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25</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75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dirty="0">
                          <a:solidFill>
                            <a:srgbClr val="FFFF00"/>
                          </a:solidFill>
                          <a:latin typeface="Arial"/>
                          <a:ea typeface="DejaVu Sans"/>
                          <a:cs typeface="Times New Roman"/>
                        </a:rPr>
                        <a:t>16,7</a:t>
                      </a:r>
                      <a:endParaRPr lang="el-GR" sz="1400" kern="50" dirty="0">
                        <a:solidFill>
                          <a:srgbClr val="FFFF00"/>
                        </a:solidFill>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83,3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2,310</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,805</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50000"/>
                      </a:schemeClr>
                    </a:solidFill>
                  </a:tcPr>
                </a:tc>
              </a:tr>
              <a:tr h="709663">
                <a:tc>
                  <a:txBody>
                    <a:bodyPr/>
                    <a:lstStyle/>
                    <a:p>
                      <a:pPr algn="l">
                        <a:spcAft>
                          <a:spcPts val="1200"/>
                        </a:spcAft>
                      </a:pPr>
                      <a:r>
                        <a:rPr lang="el-GR" sz="1400" kern="50" dirty="0">
                          <a:latin typeface="Arial"/>
                          <a:ea typeface="DejaVu Sans"/>
                          <a:cs typeface="Times New Roman"/>
                        </a:rPr>
                        <a:t>Για απλή ενημέρωση/πληροφόρηση</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18,8</a:t>
                      </a:r>
                      <a:endParaRPr lang="el-GR" sz="1400" kern="5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81,3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25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75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18,2</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81,8</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27,3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72,7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41,7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58,3</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b="1" kern="50">
                          <a:latin typeface="Arial"/>
                          <a:ea typeface="DejaVu Sans"/>
                          <a:cs typeface="Times New Roman"/>
                        </a:rPr>
                        <a:t>12,5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87,5</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a:latin typeface="Arial"/>
                          <a:ea typeface="DejaVu Sans"/>
                          <a:cs typeface="Times New Roman"/>
                        </a:rPr>
                        <a:t>4,917</a:t>
                      </a:r>
                      <a:endParaRPr lang="el-GR" sz="1400" kern="50">
                        <a:latin typeface="DejaVu Serif"/>
                        <a:ea typeface="DejaVu Sans"/>
                        <a:cs typeface="Times New Roman"/>
                      </a:endParaRPr>
                    </a:p>
                  </a:txBody>
                  <a:tcPr marL="62116" marR="62116"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50000"/>
                        </a:lnSpc>
                        <a:spcAft>
                          <a:spcPts val="1200"/>
                        </a:spcAft>
                      </a:pPr>
                      <a:r>
                        <a:rPr lang="el-GR" sz="1400" kern="50" dirty="0">
                          <a:latin typeface="Arial"/>
                          <a:ea typeface="DejaVu Sans"/>
                          <a:cs typeface="Times New Roman"/>
                        </a:rPr>
                        <a:t>,426</a:t>
                      </a:r>
                      <a:endParaRPr lang="el-GR" sz="1400" kern="50" dirty="0">
                        <a:latin typeface="DejaVu Serif"/>
                        <a:ea typeface="DejaVu Sans"/>
                        <a:cs typeface="Times New Roman"/>
                      </a:endParaRPr>
                    </a:p>
                  </a:txBody>
                  <a:tcPr marL="62116" marR="62116"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accent1">
                        <a:lumMod val="50000"/>
                      </a:schemeClr>
                    </a:solidFill>
                  </a:tcPr>
                </a:tc>
              </a:tr>
            </a:tbl>
          </a:graphicData>
        </a:graphic>
      </p:graphicFrame>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11156"/>
          </a:xfrm>
        </p:spPr>
        <p:txBody>
          <a:bodyPr>
            <a:normAutofit/>
          </a:bodyPr>
          <a:lstStyle/>
          <a:p>
            <a:r>
              <a:rPr lang="el-GR" sz="900" dirty="0" smtClean="0"/>
              <a:t>Το προφίλ των ατόμων και η ικανοποίησή τους από τις παρεχόμενες υπηρεσίες συμβουλευτικής και υποστηρικτικής του Δήμου Αθηναίων</a:t>
            </a:r>
            <a:br>
              <a:rPr lang="el-GR" sz="900" dirty="0" smtClean="0"/>
            </a:br>
            <a:endParaRPr lang="el-GR" sz="900" dirty="0"/>
          </a:p>
        </p:txBody>
      </p:sp>
      <p:sp>
        <p:nvSpPr>
          <p:cNvPr id="3" name="2 - Θέση περιεχομένου"/>
          <p:cNvSpPr>
            <a:spLocks noGrp="1"/>
          </p:cNvSpPr>
          <p:nvPr>
            <p:ph idx="1"/>
          </p:nvPr>
        </p:nvSpPr>
        <p:spPr>
          <a:xfrm>
            <a:off x="500034" y="1571612"/>
            <a:ext cx="7467600" cy="3571900"/>
          </a:xfrm>
        </p:spPr>
        <p:txBody>
          <a:bodyPr/>
          <a:lstStyle/>
          <a:p>
            <a:r>
              <a:rPr lang="el-GR" dirty="0" smtClean="0"/>
              <a:t>Ως «ποιότητα» υπηρεσιών ορίζεται μια δυναμική κατάσταση η οποία συνδέεται με τα προϊόντα, τις υπηρεσίες, τους ανθρώπους, τις διαδικασίες και το περιβάλλον, η οποία ανταποκρίνεται ή ξεπερνά τις προσδοκίες του εξυπηρετούμενου</a:t>
            </a:r>
            <a:endParaRPr lang="el-G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5 - Πίνακας"/>
          <p:cNvGraphicFramePr>
            <a:graphicFrameLocks noGrp="1"/>
          </p:cNvGraphicFramePr>
          <p:nvPr/>
        </p:nvGraphicFramePr>
        <p:xfrm>
          <a:off x="428596" y="1285860"/>
          <a:ext cx="3627433" cy="3700947"/>
        </p:xfrm>
        <a:graphic>
          <a:graphicData uri="http://schemas.openxmlformats.org/drawingml/2006/table">
            <a:tbl>
              <a:tblPr/>
              <a:tblGrid>
                <a:gridCol w="1675457"/>
                <a:gridCol w="396106"/>
                <a:gridCol w="528836"/>
                <a:gridCol w="530860"/>
                <a:gridCol w="496174"/>
              </a:tblGrid>
              <a:tr h="1270865">
                <a:tc>
                  <a:txBody>
                    <a:bodyPr/>
                    <a:lstStyle/>
                    <a:p>
                      <a:pPr marL="90170" algn="ctr">
                        <a:lnSpc>
                          <a:spcPct val="150000"/>
                        </a:lnSpc>
                        <a:spcAft>
                          <a:spcPts val="0"/>
                        </a:spcAft>
                      </a:pPr>
                      <a:r>
                        <a:rPr lang="el-GR" sz="1400" b="1" kern="50" dirty="0" smtClean="0">
                          <a:latin typeface="Arial"/>
                          <a:ea typeface="DejaVu Sans"/>
                          <a:cs typeface="Times New Roman"/>
                        </a:rPr>
                        <a:t> </a:t>
                      </a:r>
                      <a:r>
                        <a:rPr lang="el-GR" sz="1400" b="1" kern="50" dirty="0">
                          <a:latin typeface="Arial"/>
                          <a:ea typeface="DejaVu Sans"/>
                          <a:cs typeface="Times New Roman"/>
                        </a:rPr>
                        <a:t>Ο </a:t>
                      </a:r>
                      <a:r>
                        <a:rPr lang="el-GR" sz="1400" b="1" u="sng" kern="50" dirty="0">
                          <a:solidFill>
                            <a:srgbClr val="FFFF00"/>
                          </a:solidFill>
                          <a:latin typeface="Arial"/>
                          <a:ea typeface="DejaVu Sans"/>
                          <a:cs typeface="Times New Roman"/>
                        </a:rPr>
                        <a:t>χώρος</a:t>
                      </a:r>
                      <a:r>
                        <a:rPr lang="el-GR" sz="1400" b="1" kern="50" dirty="0">
                          <a:latin typeface="Arial"/>
                          <a:ea typeface="DejaVu Sans"/>
                          <a:cs typeface="Times New Roman"/>
                        </a:rPr>
                        <a:t> συνάντησης με τους ειδικούς του γραφείου μας ήταν:</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endParaRPr lang="el-GR" sz="1400" kern="50" dirty="0">
                        <a:latin typeface="DejaVu Serif"/>
                        <a:ea typeface="DejaVu Sans"/>
                        <a:cs typeface="Times New Roman"/>
                      </a:endParaRPr>
                    </a:p>
                    <a:p>
                      <a:pPr algn="ctr">
                        <a:lnSpc>
                          <a:spcPct val="130000"/>
                        </a:lnSpc>
                        <a:spcAft>
                          <a:spcPts val="0"/>
                        </a:spcAft>
                        <a:tabLst>
                          <a:tab pos="636270" algn="l"/>
                        </a:tabLst>
                      </a:pPr>
                      <a:r>
                        <a:rPr lang="en-US" sz="1400" b="1" kern="50" dirty="0">
                          <a:latin typeface="Arial"/>
                          <a:ea typeface="DejaVu Sans"/>
                          <a:cs typeface="Times New Roman"/>
                        </a:rPr>
                        <a:t>f</a:t>
                      </a:r>
                      <a:endParaRPr lang="el-GR" sz="1400" kern="50" dirty="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l-GR" sz="1400" b="1" kern="50" dirty="0">
                          <a:latin typeface="DejaVu Serif"/>
                          <a:ea typeface="DejaVu Sans"/>
                          <a:cs typeface="Times New Roman"/>
                        </a:rPr>
                        <a:t>%</a:t>
                      </a:r>
                      <a:endParaRPr lang="el-GR" sz="1400" kern="50" dirty="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n-US" sz="1400" b="1" kern="50" dirty="0">
                          <a:latin typeface="DejaVu Serif"/>
                          <a:ea typeface="DejaVu Sans"/>
                          <a:cs typeface="Times New Roman"/>
                        </a:rPr>
                        <a:t>_</a:t>
                      </a:r>
                      <a:endParaRPr lang="el-GR" sz="1400" kern="50" dirty="0">
                        <a:latin typeface="DejaVu Serif"/>
                        <a:ea typeface="DejaVu Sans"/>
                        <a:cs typeface="Times New Roman"/>
                      </a:endParaRPr>
                    </a:p>
                    <a:p>
                      <a:pPr algn="ctr">
                        <a:lnSpc>
                          <a:spcPct val="130000"/>
                        </a:lnSpc>
                        <a:spcAft>
                          <a:spcPts val="0"/>
                        </a:spcAft>
                      </a:pPr>
                      <a:r>
                        <a:rPr lang="el-GR" sz="1400" b="1" kern="50" dirty="0">
                          <a:latin typeface="DejaVu Serif"/>
                          <a:ea typeface="DejaVu Sans"/>
                          <a:cs typeface="Times New Roman"/>
                        </a:rPr>
                        <a:t>Χ</a:t>
                      </a:r>
                      <a:endParaRPr lang="el-GR" sz="1400" kern="50" dirty="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n-US" sz="1400" b="1" kern="50" dirty="0">
                          <a:latin typeface="DejaVu Serif"/>
                          <a:ea typeface="DejaVu Sans"/>
                          <a:cs typeface="Times New Roman"/>
                        </a:rPr>
                        <a:t>s</a:t>
                      </a:r>
                      <a:endParaRPr lang="el-GR" sz="1400" kern="50" dirty="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r>
              <a:tr h="330425">
                <a:tc>
                  <a:txBody>
                    <a:bodyPr/>
                    <a:lstStyle/>
                    <a:p>
                      <a:pPr algn="ctr">
                        <a:lnSpc>
                          <a:spcPct val="130000"/>
                        </a:lnSpc>
                        <a:spcAft>
                          <a:spcPts val="0"/>
                        </a:spcAft>
                        <a:tabLst>
                          <a:tab pos="636270" algn="l"/>
                        </a:tabLst>
                      </a:pPr>
                      <a:r>
                        <a:rPr lang="el-GR" sz="1400" kern="50" dirty="0">
                          <a:latin typeface="Arial"/>
                          <a:ea typeface="DejaVu Sans"/>
                          <a:cs typeface="Times New Roman"/>
                        </a:rPr>
                        <a:t>Πολύ ακατάλληλος</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1</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0,8</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400" kern="50" dirty="0" smtClean="0">
                        <a:solidFill>
                          <a:schemeClr val="tx1"/>
                        </a:solidFill>
                        <a:latin typeface="Arial"/>
                        <a:ea typeface="DejaVu Sans"/>
                        <a:cs typeface="Times New Roman"/>
                      </a:endParaRPr>
                    </a:p>
                    <a:p>
                      <a:pPr algn="ctr">
                        <a:lnSpc>
                          <a:spcPct val="130000"/>
                        </a:lnSpc>
                        <a:spcAft>
                          <a:spcPts val="0"/>
                        </a:spcAft>
                        <a:tabLst>
                          <a:tab pos="636270" algn="l"/>
                        </a:tabLst>
                      </a:pPr>
                      <a:endParaRPr lang="el-GR" sz="1400" kern="50" dirty="0" smtClean="0">
                        <a:solidFill>
                          <a:schemeClr val="tx1"/>
                        </a:solidFill>
                        <a:latin typeface="Arial"/>
                        <a:ea typeface="DejaVu Sans"/>
                        <a:cs typeface="Times New Roman"/>
                      </a:endParaRPr>
                    </a:p>
                    <a:p>
                      <a:pPr algn="ctr">
                        <a:lnSpc>
                          <a:spcPct val="130000"/>
                        </a:lnSpc>
                        <a:spcAft>
                          <a:spcPts val="0"/>
                        </a:spcAft>
                        <a:tabLst>
                          <a:tab pos="636270" algn="l"/>
                        </a:tabLst>
                      </a:pPr>
                      <a:endParaRPr lang="el-GR" sz="1400" kern="50" dirty="0">
                        <a:solidFill>
                          <a:schemeClr val="tx1"/>
                        </a:solidFill>
                        <a:latin typeface="Arial"/>
                        <a:ea typeface="DejaVu Sans"/>
                        <a:cs typeface="Times New Roman"/>
                      </a:endParaRPr>
                    </a:p>
                    <a:p>
                      <a:pPr algn="ctr">
                        <a:lnSpc>
                          <a:spcPct val="130000"/>
                        </a:lnSpc>
                        <a:spcAft>
                          <a:spcPts val="0"/>
                        </a:spcAft>
                        <a:tabLst>
                          <a:tab pos="636270" algn="l"/>
                        </a:tabLst>
                      </a:pPr>
                      <a:r>
                        <a:rPr lang="el-GR" sz="1400" kern="50" dirty="0">
                          <a:solidFill>
                            <a:srgbClr val="FFFF00"/>
                          </a:solidFill>
                          <a:latin typeface="Arial"/>
                          <a:ea typeface="DejaVu Sans"/>
                          <a:cs typeface="Times New Roman"/>
                        </a:rPr>
                        <a:t>3,96</a:t>
                      </a:r>
                      <a:endParaRPr lang="el-GR" sz="1400" kern="50" dirty="0">
                        <a:solidFill>
                          <a:srgbClr val="FFFF00"/>
                        </a:solidFill>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a:latin typeface="Arial"/>
                        <a:ea typeface="DejaVu Sans"/>
                        <a:cs typeface="Times New Roman"/>
                      </a:endParaRPr>
                    </a:p>
                    <a:p>
                      <a:pPr algn="ctr">
                        <a:lnSpc>
                          <a:spcPct val="130000"/>
                        </a:lnSpc>
                        <a:spcAft>
                          <a:spcPts val="0"/>
                        </a:spcAft>
                        <a:tabLst>
                          <a:tab pos="636270" algn="l"/>
                        </a:tabLst>
                      </a:pPr>
                      <a:r>
                        <a:rPr lang="el-GR" sz="1400" kern="50" dirty="0">
                          <a:latin typeface="Arial"/>
                          <a:ea typeface="DejaVu Sans"/>
                          <a:cs typeface="Times New Roman"/>
                        </a:rPr>
                        <a:t>,782</a:t>
                      </a:r>
                      <a:endParaRPr lang="el-GR" sz="1400" kern="50" dirty="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r>
              <a:tr h="330425">
                <a:tc>
                  <a:txBody>
                    <a:bodyPr/>
                    <a:lstStyle/>
                    <a:p>
                      <a:pPr algn="ctr">
                        <a:lnSpc>
                          <a:spcPct val="130000"/>
                        </a:lnSpc>
                        <a:spcAft>
                          <a:spcPts val="0"/>
                        </a:spcAft>
                        <a:tabLst>
                          <a:tab pos="636270" algn="l"/>
                        </a:tabLst>
                      </a:pPr>
                      <a:r>
                        <a:rPr lang="el-GR" sz="1400" kern="50" dirty="0">
                          <a:latin typeface="Arial"/>
                          <a:ea typeface="DejaVu Sans"/>
                          <a:cs typeface="Times New Roman"/>
                        </a:rPr>
                        <a:t>Αρκετά ακατάλληλος</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5</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3,8</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550708">
                <a:tc>
                  <a:txBody>
                    <a:bodyPr/>
                    <a:lstStyle/>
                    <a:p>
                      <a:pPr algn="ctr">
                        <a:lnSpc>
                          <a:spcPct val="130000"/>
                        </a:lnSpc>
                        <a:spcAft>
                          <a:spcPts val="0"/>
                        </a:spcAft>
                        <a:tabLst>
                          <a:tab pos="636270" algn="l"/>
                        </a:tabLst>
                      </a:pPr>
                      <a:r>
                        <a:rPr lang="el-GR" sz="1400" kern="50" dirty="0">
                          <a:latin typeface="Arial"/>
                          <a:ea typeface="DejaVu Sans"/>
                          <a:cs typeface="Times New Roman"/>
                        </a:rPr>
                        <a:t>Ούτε ακατάλληλος ούτε κατάλληλος</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21</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16,2</a:t>
                      </a:r>
                      <a:endParaRPr lang="el-GR" sz="1400" kern="50">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330425">
                <a:tc>
                  <a:txBody>
                    <a:bodyPr/>
                    <a:lstStyle/>
                    <a:p>
                      <a:pPr algn="ctr">
                        <a:lnSpc>
                          <a:spcPct val="130000"/>
                        </a:lnSpc>
                        <a:spcAft>
                          <a:spcPts val="0"/>
                        </a:spcAft>
                        <a:tabLst>
                          <a:tab pos="636270" algn="l"/>
                        </a:tabLst>
                      </a:pPr>
                      <a:r>
                        <a:rPr lang="el-GR" sz="1400" kern="50" dirty="0">
                          <a:solidFill>
                            <a:srgbClr val="FFFF00"/>
                          </a:solidFill>
                          <a:latin typeface="Arial"/>
                          <a:ea typeface="DejaVu Sans"/>
                          <a:cs typeface="Times New Roman"/>
                        </a:rPr>
                        <a:t>Αρκετά κατάλληλος</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dirty="0">
                          <a:solidFill>
                            <a:srgbClr val="FFFF00"/>
                          </a:solidFill>
                          <a:latin typeface="Arial"/>
                          <a:ea typeface="DejaVu Sans"/>
                          <a:cs typeface="Times New Roman"/>
                        </a:rPr>
                        <a:t>74</a:t>
                      </a:r>
                      <a:endParaRPr lang="el-GR" sz="1400" kern="50" dirty="0">
                        <a:solidFill>
                          <a:srgbClr val="FFFF00"/>
                        </a:solidFill>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b="1" kern="50" dirty="0">
                          <a:solidFill>
                            <a:srgbClr val="FFFF00"/>
                          </a:solidFill>
                          <a:latin typeface="Arial"/>
                          <a:ea typeface="DejaVu Sans"/>
                          <a:cs typeface="Times New Roman"/>
                        </a:rPr>
                        <a:t>56,9</a:t>
                      </a:r>
                      <a:endParaRPr lang="el-GR" sz="1400" kern="50" dirty="0">
                        <a:solidFill>
                          <a:srgbClr val="FFFF00"/>
                        </a:solidFill>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330425">
                <a:tc>
                  <a:txBody>
                    <a:bodyPr/>
                    <a:lstStyle/>
                    <a:p>
                      <a:pPr algn="ctr">
                        <a:lnSpc>
                          <a:spcPct val="130000"/>
                        </a:lnSpc>
                        <a:spcAft>
                          <a:spcPts val="0"/>
                        </a:spcAft>
                        <a:tabLst>
                          <a:tab pos="636270" algn="l"/>
                        </a:tabLst>
                      </a:pPr>
                      <a:r>
                        <a:rPr lang="el-GR" sz="1400" kern="50" dirty="0">
                          <a:solidFill>
                            <a:srgbClr val="FFFF00"/>
                          </a:solidFill>
                          <a:latin typeface="Arial"/>
                          <a:ea typeface="DejaVu Sans"/>
                          <a:cs typeface="Times New Roman"/>
                        </a:rPr>
                        <a:t>Πολύ κατάλληλος</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dirty="0">
                          <a:solidFill>
                            <a:srgbClr val="FFFF00"/>
                          </a:solidFill>
                          <a:latin typeface="Arial"/>
                          <a:ea typeface="DejaVu Sans"/>
                          <a:cs typeface="Times New Roman"/>
                        </a:rPr>
                        <a:t>29</a:t>
                      </a:r>
                      <a:endParaRPr lang="el-GR" sz="1400" kern="50" dirty="0">
                        <a:solidFill>
                          <a:srgbClr val="FFFF00"/>
                        </a:solidFill>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b="1" kern="50" dirty="0">
                          <a:solidFill>
                            <a:srgbClr val="FFFF00"/>
                          </a:solidFill>
                          <a:latin typeface="Arial"/>
                          <a:ea typeface="DejaVu Sans"/>
                          <a:cs typeface="Times New Roman"/>
                        </a:rPr>
                        <a:t>22,3</a:t>
                      </a:r>
                      <a:endParaRPr lang="el-GR" sz="1400" kern="50" dirty="0">
                        <a:solidFill>
                          <a:srgbClr val="FFFF00"/>
                        </a:solidFill>
                        <a:latin typeface="DejaVu Serif"/>
                        <a:ea typeface="DejaVu Sans"/>
                        <a:cs typeface="Times New Roman"/>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bl>
          </a:graphicData>
        </a:graphic>
      </p:graphicFrame>
      <p:graphicFrame>
        <p:nvGraphicFramePr>
          <p:cNvPr id="7" name="6 - Πίνακας"/>
          <p:cNvGraphicFramePr>
            <a:graphicFrameLocks noGrp="1"/>
          </p:cNvGraphicFramePr>
          <p:nvPr/>
        </p:nvGraphicFramePr>
        <p:xfrm>
          <a:off x="4429123" y="1214421"/>
          <a:ext cx="3621091" cy="3829928"/>
        </p:xfrm>
        <a:graphic>
          <a:graphicData uri="http://schemas.openxmlformats.org/drawingml/2006/table">
            <a:tbl>
              <a:tblPr/>
              <a:tblGrid>
                <a:gridCol w="1709803"/>
                <a:gridCol w="387471"/>
                <a:gridCol w="536119"/>
                <a:gridCol w="481873"/>
                <a:gridCol w="505825"/>
              </a:tblGrid>
              <a:tr h="1254730">
                <a:tc>
                  <a:txBody>
                    <a:bodyPr/>
                    <a:lstStyle/>
                    <a:p>
                      <a:pPr algn="just">
                        <a:lnSpc>
                          <a:spcPct val="150000"/>
                        </a:lnSpc>
                        <a:spcAft>
                          <a:spcPts val="0"/>
                        </a:spcAft>
                      </a:pPr>
                      <a:r>
                        <a:rPr lang="el-GR" sz="1200" b="1" kern="50" dirty="0" smtClean="0">
                          <a:latin typeface="Arial"/>
                          <a:ea typeface="DejaVu Sans"/>
                          <a:cs typeface="Times New Roman"/>
                        </a:rPr>
                        <a:t>Από </a:t>
                      </a:r>
                      <a:r>
                        <a:rPr lang="el-GR" sz="1200" b="1" kern="50" dirty="0">
                          <a:latin typeface="Arial"/>
                          <a:ea typeface="DejaVu Sans"/>
                          <a:cs typeface="Times New Roman"/>
                        </a:rPr>
                        <a:t>το </a:t>
                      </a:r>
                      <a:r>
                        <a:rPr lang="el-GR" sz="1200" b="1" u="sng" kern="50" dirty="0">
                          <a:solidFill>
                            <a:srgbClr val="FFFF00"/>
                          </a:solidFill>
                          <a:latin typeface="Arial"/>
                          <a:ea typeface="DejaVu Sans"/>
                          <a:cs typeface="Times New Roman"/>
                        </a:rPr>
                        <a:t>χρόνο</a:t>
                      </a:r>
                      <a:r>
                        <a:rPr lang="el-GR" sz="1200" b="1" kern="50" dirty="0">
                          <a:latin typeface="Arial"/>
                          <a:ea typeface="DejaVu Sans"/>
                          <a:cs typeface="Times New Roman"/>
                        </a:rPr>
                        <a:t> που σας αφιερώθηκε από τους ειδικούς επιστήμονες είστε: </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endParaRPr lang="el-GR" sz="1200" kern="50">
                        <a:latin typeface="DejaVu Serif"/>
                        <a:ea typeface="DejaVu Sans"/>
                        <a:cs typeface="Times New Roman"/>
                      </a:endParaRPr>
                    </a:p>
                    <a:p>
                      <a:pPr algn="ctr">
                        <a:lnSpc>
                          <a:spcPct val="130000"/>
                        </a:lnSpc>
                        <a:spcAft>
                          <a:spcPts val="0"/>
                        </a:spcAft>
                        <a:tabLst>
                          <a:tab pos="636270" algn="l"/>
                        </a:tabLst>
                      </a:pPr>
                      <a:r>
                        <a:rPr lang="en-US" sz="1200" b="1" kern="50">
                          <a:latin typeface="Arial"/>
                          <a:ea typeface="DejaVu Sans"/>
                          <a:cs typeface="Times New Roman"/>
                        </a:rPr>
                        <a:t>f</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200" kern="50" dirty="0">
                        <a:latin typeface="DejaVu Serif"/>
                        <a:ea typeface="DejaVu Sans"/>
                        <a:cs typeface="Times New Roman"/>
                      </a:endParaRPr>
                    </a:p>
                    <a:p>
                      <a:pPr algn="ctr">
                        <a:lnSpc>
                          <a:spcPct val="130000"/>
                        </a:lnSpc>
                        <a:spcAft>
                          <a:spcPts val="0"/>
                        </a:spcAft>
                      </a:pPr>
                      <a:r>
                        <a:rPr lang="el-GR" sz="1200" b="1" kern="50" dirty="0">
                          <a:latin typeface="DejaVu Serif"/>
                          <a:ea typeface="DejaVu Sans"/>
                          <a:cs typeface="Times New Roman"/>
                        </a:rPr>
                        <a:t>%</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r>
                        <a:rPr lang="en-US" sz="1200" b="1" kern="50">
                          <a:latin typeface="DejaVu Serif"/>
                          <a:ea typeface="DejaVu Sans"/>
                          <a:cs typeface="Times New Roman"/>
                        </a:rPr>
                        <a:t>_</a:t>
                      </a:r>
                      <a:endParaRPr lang="el-GR" sz="1200" kern="50">
                        <a:latin typeface="DejaVu Serif"/>
                        <a:ea typeface="DejaVu Sans"/>
                        <a:cs typeface="Times New Roman"/>
                      </a:endParaRPr>
                    </a:p>
                    <a:p>
                      <a:pPr algn="ctr">
                        <a:lnSpc>
                          <a:spcPct val="130000"/>
                        </a:lnSpc>
                        <a:spcAft>
                          <a:spcPts val="0"/>
                        </a:spcAft>
                      </a:pPr>
                      <a:r>
                        <a:rPr lang="el-GR" sz="1200" b="1" kern="50">
                          <a:latin typeface="DejaVu Serif"/>
                          <a:ea typeface="DejaVu Sans"/>
                          <a:cs typeface="Times New Roman"/>
                        </a:rPr>
                        <a:t>Χ</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200" kern="50">
                        <a:latin typeface="DejaVu Serif"/>
                        <a:ea typeface="DejaVu Sans"/>
                        <a:cs typeface="Times New Roman"/>
                      </a:endParaRPr>
                    </a:p>
                    <a:p>
                      <a:pPr algn="ctr">
                        <a:lnSpc>
                          <a:spcPct val="130000"/>
                        </a:lnSpc>
                        <a:spcAft>
                          <a:spcPts val="0"/>
                        </a:spcAft>
                      </a:pPr>
                      <a:r>
                        <a:rPr lang="en-US" sz="1200" b="1" kern="50">
                          <a:latin typeface="DejaVu Serif"/>
                          <a:ea typeface="DejaVu Sans"/>
                          <a:cs typeface="Times New Roman"/>
                        </a:rPr>
                        <a:t>s</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r>
              <a:tr h="429428">
                <a:tc>
                  <a:txBody>
                    <a:bodyPr/>
                    <a:lstStyle/>
                    <a:p>
                      <a:pPr algn="just">
                        <a:lnSpc>
                          <a:spcPct val="130000"/>
                        </a:lnSpc>
                        <a:spcAft>
                          <a:spcPts val="0"/>
                        </a:spcAft>
                        <a:tabLst>
                          <a:tab pos="636270" algn="l"/>
                        </a:tabLst>
                      </a:pPr>
                      <a:r>
                        <a:rPr lang="el-GR" sz="1200" kern="50" dirty="0">
                          <a:latin typeface="Arial"/>
                          <a:ea typeface="DejaVu Sans"/>
                          <a:cs typeface="Times New Roman"/>
                        </a:rPr>
                        <a:t>Πολύ δυσαρεστημένος/η</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a:latin typeface="Arial"/>
                          <a:ea typeface="DejaVu Sans"/>
                          <a:cs typeface="Times New Roman"/>
                        </a:rPr>
                        <a:t>0</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a:latin typeface="Arial"/>
                          <a:ea typeface="DejaVu Sans"/>
                          <a:cs typeface="Times New Roman"/>
                        </a:rPr>
                        <a:t>0</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a:latin typeface="Arial"/>
                        <a:ea typeface="DejaVu Sans"/>
                        <a:cs typeface="Times New Roman"/>
                      </a:endParaRPr>
                    </a:p>
                    <a:p>
                      <a:pPr algn="ctr">
                        <a:lnSpc>
                          <a:spcPct val="130000"/>
                        </a:lnSpc>
                        <a:spcAft>
                          <a:spcPts val="0"/>
                        </a:spcAft>
                        <a:tabLst>
                          <a:tab pos="636270" algn="l"/>
                        </a:tabLst>
                      </a:pPr>
                      <a:r>
                        <a:rPr lang="el-GR" sz="1200" kern="50" dirty="0">
                          <a:solidFill>
                            <a:srgbClr val="FFFF00"/>
                          </a:solidFill>
                          <a:latin typeface="Arial"/>
                          <a:ea typeface="DejaVu Sans"/>
                          <a:cs typeface="Times New Roman"/>
                        </a:rPr>
                        <a:t>4,51</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smtClean="0">
                        <a:latin typeface="Arial"/>
                        <a:ea typeface="DejaVu Sans"/>
                        <a:cs typeface="Times New Roman"/>
                      </a:endParaRPr>
                    </a:p>
                    <a:p>
                      <a:pPr algn="ctr">
                        <a:lnSpc>
                          <a:spcPct val="130000"/>
                        </a:lnSpc>
                        <a:spcAft>
                          <a:spcPts val="0"/>
                        </a:spcAft>
                        <a:tabLst>
                          <a:tab pos="636270" algn="l"/>
                        </a:tabLst>
                      </a:pPr>
                      <a:endParaRPr lang="el-GR" sz="1200" kern="50" dirty="0">
                        <a:latin typeface="Arial"/>
                        <a:ea typeface="DejaVu Sans"/>
                        <a:cs typeface="Times New Roman"/>
                      </a:endParaRPr>
                    </a:p>
                    <a:p>
                      <a:pPr algn="ctr">
                        <a:lnSpc>
                          <a:spcPct val="130000"/>
                        </a:lnSpc>
                        <a:spcAft>
                          <a:spcPts val="0"/>
                        </a:spcAft>
                        <a:tabLst>
                          <a:tab pos="636270" algn="l"/>
                        </a:tabLst>
                      </a:pPr>
                      <a:r>
                        <a:rPr lang="el-GR" sz="1200" kern="50" dirty="0">
                          <a:latin typeface="Arial"/>
                          <a:ea typeface="DejaVu Sans"/>
                          <a:cs typeface="Times New Roman"/>
                        </a:rPr>
                        <a:t>,638</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r>
              <a:tr h="543717">
                <a:tc>
                  <a:txBody>
                    <a:bodyPr/>
                    <a:lstStyle/>
                    <a:p>
                      <a:pPr algn="just">
                        <a:lnSpc>
                          <a:spcPct val="130000"/>
                        </a:lnSpc>
                        <a:spcAft>
                          <a:spcPts val="0"/>
                        </a:spcAft>
                        <a:tabLst>
                          <a:tab pos="636270" algn="l"/>
                        </a:tabLst>
                      </a:pPr>
                      <a:r>
                        <a:rPr lang="el-GR" sz="1200" kern="50" dirty="0">
                          <a:latin typeface="Arial"/>
                          <a:ea typeface="DejaVu Sans"/>
                          <a:cs typeface="Times New Roman"/>
                        </a:rPr>
                        <a:t>Αρκετά δυσαρεστημένος/η</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dirty="0">
                          <a:latin typeface="Arial"/>
                          <a:ea typeface="DejaVu Sans"/>
                          <a:cs typeface="Times New Roman"/>
                        </a:rPr>
                        <a:t>1</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a:latin typeface="Arial"/>
                          <a:ea typeface="DejaVu Sans"/>
                          <a:cs typeface="Times New Roman"/>
                        </a:rPr>
                        <a:t>0,8</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644142">
                <a:tc>
                  <a:txBody>
                    <a:bodyPr/>
                    <a:lstStyle/>
                    <a:p>
                      <a:pPr algn="just">
                        <a:lnSpc>
                          <a:spcPct val="130000"/>
                        </a:lnSpc>
                        <a:spcAft>
                          <a:spcPts val="0"/>
                        </a:spcAft>
                        <a:tabLst>
                          <a:tab pos="636270" algn="l"/>
                        </a:tabLst>
                      </a:pPr>
                      <a:r>
                        <a:rPr lang="el-GR" sz="1200" kern="50" dirty="0">
                          <a:latin typeface="Arial"/>
                          <a:ea typeface="DejaVu Sans"/>
                          <a:cs typeface="Times New Roman"/>
                        </a:rPr>
                        <a:t>Ούτε δυσαρεστημένος/η ούτε ικανοποιημένος/η</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a:latin typeface="Arial"/>
                          <a:ea typeface="DejaVu Sans"/>
                          <a:cs typeface="Times New Roman"/>
                        </a:rPr>
                        <a:t>7</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a:latin typeface="Arial"/>
                          <a:ea typeface="DejaVu Sans"/>
                          <a:cs typeface="Times New Roman"/>
                        </a:rPr>
                        <a:t>5,4</a:t>
                      </a:r>
                      <a:endParaRPr lang="el-GR" sz="12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543717">
                <a:tc>
                  <a:txBody>
                    <a:bodyPr/>
                    <a:lstStyle/>
                    <a:p>
                      <a:pPr algn="just">
                        <a:lnSpc>
                          <a:spcPct val="130000"/>
                        </a:lnSpc>
                        <a:spcAft>
                          <a:spcPts val="0"/>
                        </a:spcAft>
                        <a:tabLst>
                          <a:tab pos="636270" algn="l"/>
                        </a:tabLst>
                      </a:pPr>
                      <a:r>
                        <a:rPr lang="el-GR" sz="1200" kern="50" dirty="0">
                          <a:solidFill>
                            <a:srgbClr val="FFFF00"/>
                          </a:solidFill>
                          <a:latin typeface="Arial"/>
                          <a:ea typeface="DejaVu Sans"/>
                          <a:cs typeface="Times New Roman"/>
                        </a:rPr>
                        <a:t>Αρκετά ικανοποιημένος/η</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dirty="0">
                          <a:solidFill>
                            <a:srgbClr val="FFFF00"/>
                          </a:solidFill>
                          <a:latin typeface="Arial"/>
                          <a:ea typeface="DejaVu Sans"/>
                          <a:cs typeface="Times New Roman"/>
                        </a:rPr>
                        <a:t>47</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b="1" kern="50" dirty="0">
                          <a:solidFill>
                            <a:srgbClr val="FFFF00"/>
                          </a:solidFill>
                          <a:latin typeface="Arial"/>
                          <a:ea typeface="DejaVu Sans"/>
                          <a:cs typeface="Times New Roman"/>
                        </a:rPr>
                        <a:t>36,2</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sng" algn="ctr">
                      <a:solidFill>
                        <a:schemeClr val="bg1">
                          <a:lumMod val="95000"/>
                          <a:lumOff val="5000"/>
                        </a:schemeClr>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299044">
                <a:tc>
                  <a:txBody>
                    <a:bodyPr/>
                    <a:lstStyle/>
                    <a:p>
                      <a:pPr algn="just">
                        <a:lnSpc>
                          <a:spcPct val="130000"/>
                        </a:lnSpc>
                        <a:spcAft>
                          <a:spcPts val="0"/>
                        </a:spcAft>
                        <a:tabLst>
                          <a:tab pos="636270" algn="l"/>
                        </a:tabLst>
                      </a:pPr>
                      <a:r>
                        <a:rPr lang="el-GR" sz="1200" kern="50" dirty="0">
                          <a:solidFill>
                            <a:srgbClr val="FFFF00"/>
                          </a:solidFill>
                          <a:latin typeface="Arial"/>
                          <a:ea typeface="DejaVu Sans"/>
                          <a:cs typeface="Times New Roman"/>
                        </a:rPr>
                        <a:t>Πολύ ικανοποιημένος/η</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kern="50" dirty="0">
                          <a:solidFill>
                            <a:srgbClr val="FFFF00"/>
                          </a:solidFill>
                          <a:latin typeface="Arial"/>
                          <a:ea typeface="DejaVu Sans"/>
                          <a:cs typeface="Times New Roman"/>
                        </a:rPr>
                        <a:t>75</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200" b="1" kern="50" dirty="0">
                          <a:solidFill>
                            <a:srgbClr val="FFFF00"/>
                          </a:solidFill>
                          <a:latin typeface="Arial"/>
                          <a:ea typeface="DejaVu Sans"/>
                          <a:cs typeface="Times New Roman"/>
                        </a:rPr>
                        <a:t>57,7</a:t>
                      </a:r>
                      <a:endParaRPr lang="el-GR" sz="12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lumMod val="95000"/>
                          <a:lumOff val="5000"/>
                        </a:schemeClr>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5 - Πίνακας"/>
          <p:cNvGraphicFramePr>
            <a:graphicFrameLocks noGrp="1"/>
          </p:cNvGraphicFramePr>
          <p:nvPr/>
        </p:nvGraphicFramePr>
        <p:xfrm>
          <a:off x="500034" y="785794"/>
          <a:ext cx="3643337" cy="5164644"/>
        </p:xfrm>
        <a:graphic>
          <a:graphicData uri="http://schemas.openxmlformats.org/drawingml/2006/table">
            <a:tbl>
              <a:tblPr/>
              <a:tblGrid>
                <a:gridCol w="1661019"/>
                <a:gridCol w="414346"/>
                <a:gridCol w="515388"/>
                <a:gridCol w="515388"/>
                <a:gridCol w="537196"/>
              </a:tblGrid>
              <a:tr h="1836228">
                <a:tc>
                  <a:txBody>
                    <a:bodyPr/>
                    <a:lstStyle/>
                    <a:p>
                      <a:pPr algn="l">
                        <a:lnSpc>
                          <a:spcPct val="150000"/>
                        </a:lnSpc>
                        <a:spcAft>
                          <a:spcPts val="0"/>
                        </a:spcAft>
                      </a:pPr>
                      <a:r>
                        <a:rPr lang="el-GR" sz="1200" b="1" kern="50" dirty="0" smtClean="0">
                          <a:latin typeface="Arial"/>
                          <a:ea typeface="DejaVu Sans"/>
                          <a:cs typeface="Times New Roman"/>
                        </a:rPr>
                        <a:t>Από </a:t>
                      </a:r>
                      <a:r>
                        <a:rPr lang="el-GR" sz="1200" b="1" kern="50" dirty="0">
                          <a:latin typeface="Arial"/>
                          <a:ea typeface="DejaVu Sans"/>
                          <a:cs typeface="Times New Roman"/>
                        </a:rPr>
                        <a:t>την </a:t>
                      </a:r>
                      <a:r>
                        <a:rPr lang="el-GR" sz="1200" b="1" kern="50" dirty="0">
                          <a:solidFill>
                            <a:srgbClr val="FFFF00"/>
                          </a:solidFill>
                          <a:latin typeface="Arial"/>
                          <a:ea typeface="DejaVu Sans"/>
                          <a:cs typeface="Times New Roman"/>
                        </a:rPr>
                        <a:t>αντιμετώπιση</a:t>
                      </a:r>
                      <a:r>
                        <a:rPr lang="el-GR" sz="1200" b="1" kern="50" dirty="0">
                          <a:latin typeface="Arial"/>
                          <a:ea typeface="DejaVu Sans"/>
                          <a:cs typeface="Times New Roman"/>
                        </a:rPr>
                        <a:t> </a:t>
                      </a:r>
                      <a:r>
                        <a:rPr lang="el-GR" sz="1200" b="1" kern="50" dirty="0">
                          <a:solidFill>
                            <a:srgbClr val="FFFF00"/>
                          </a:solidFill>
                          <a:latin typeface="Arial"/>
                          <a:ea typeface="DejaVu Sans"/>
                          <a:cs typeface="Times New Roman"/>
                        </a:rPr>
                        <a:t>του προβλήματός </a:t>
                      </a:r>
                      <a:r>
                        <a:rPr lang="el-GR" sz="1200" b="1" kern="50" dirty="0">
                          <a:latin typeface="Arial"/>
                          <a:ea typeface="DejaVu Sans"/>
                          <a:cs typeface="Times New Roman"/>
                        </a:rPr>
                        <a:t>σας από τους ειδικούς επιστήμονες είστε:</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endParaRPr lang="el-GR" sz="1400" kern="50" dirty="0">
                        <a:latin typeface="DejaVu Serif"/>
                        <a:ea typeface="DejaVu Sans"/>
                        <a:cs typeface="Times New Roman"/>
                      </a:endParaRPr>
                    </a:p>
                    <a:p>
                      <a:pPr algn="just">
                        <a:lnSpc>
                          <a:spcPct val="130000"/>
                        </a:lnSpc>
                        <a:spcAft>
                          <a:spcPts val="0"/>
                        </a:spcAft>
                        <a:tabLst>
                          <a:tab pos="636270" algn="l"/>
                        </a:tabLst>
                      </a:pPr>
                      <a:r>
                        <a:rPr lang="en-US" sz="1400" b="1" kern="50" dirty="0">
                          <a:latin typeface="Arial"/>
                          <a:ea typeface="DejaVu Sans"/>
                          <a:cs typeface="Times New Roman"/>
                        </a:rPr>
                        <a:t>f</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endParaRPr lang="el-GR" sz="1400" kern="50">
                        <a:latin typeface="DejaVu Serif"/>
                        <a:ea typeface="DejaVu Sans"/>
                        <a:cs typeface="Times New Roman"/>
                      </a:endParaRPr>
                    </a:p>
                    <a:p>
                      <a:pPr algn="just">
                        <a:lnSpc>
                          <a:spcPct val="130000"/>
                        </a:lnSpc>
                        <a:spcAft>
                          <a:spcPts val="0"/>
                        </a:spcAft>
                      </a:pPr>
                      <a:r>
                        <a:rPr lang="el-GR" sz="1400" b="1" kern="50">
                          <a:latin typeface="DejaVu Serif"/>
                          <a:ea typeface="DejaVu Sans"/>
                          <a:cs typeface="Times New Roman"/>
                        </a:rPr>
                        <a:t>%</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endParaRPr lang="el-GR" sz="1400" kern="50" dirty="0">
                        <a:latin typeface="DejaVu Serif"/>
                        <a:ea typeface="DejaVu Sans"/>
                        <a:cs typeface="Times New Roman"/>
                      </a:endParaRPr>
                    </a:p>
                    <a:p>
                      <a:pPr algn="just">
                        <a:lnSpc>
                          <a:spcPct val="130000"/>
                        </a:lnSpc>
                        <a:spcAft>
                          <a:spcPts val="0"/>
                        </a:spcAft>
                      </a:pPr>
                      <a:r>
                        <a:rPr lang="en-US" sz="1400" b="1" kern="50" dirty="0">
                          <a:latin typeface="DejaVu Serif"/>
                          <a:ea typeface="DejaVu Sans"/>
                          <a:cs typeface="Times New Roman"/>
                        </a:rPr>
                        <a:t>_</a:t>
                      </a:r>
                      <a:endParaRPr lang="el-GR" sz="1400" kern="50" dirty="0">
                        <a:latin typeface="DejaVu Serif"/>
                        <a:ea typeface="DejaVu Sans"/>
                        <a:cs typeface="Times New Roman"/>
                      </a:endParaRPr>
                    </a:p>
                    <a:p>
                      <a:pPr algn="just">
                        <a:lnSpc>
                          <a:spcPct val="130000"/>
                        </a:lnSpc>
                        <a:spcAft>
                          <a:spcPts val="0"/>
                        </a:spcAft>
                      </a:pPr>
                      <a:r>
                        <a:rPr lang="el-GR" sz="1400" b="1" kern="50" dirty="0">
                          <a:latin typeface="DejaVu Serif"/>
                          <a:ea typeface="DejaVu Sans"/>
                          <a:cs typeface="Times New Roman"/>
                        </a:rPr>
                        <a:t>Χ</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pPr>
                      <a:endParaRPr lang="el-GR" sz="1400" kern="50">
                        <a:latin typeface="DejaVu Serif"/>
                        <a:ea typeface="DejaVu Sans"/>
                        <a:cs typeface="Times New Roman"/>
                      </a:endParaRPr>
                    </a:p>
                    <a:p>
                      <a:pPr algn="just">
                        <a:lnSpc>
                          <a:spcPct val="130000"/>
                        </a:lnSpc>
                        <a:spcAft>
                          <a:spcPts val="0"/>
                        </a:spcAft>
                      </a:pPr>
                      <a:r>
                        <a:rPr lang="en-US" sz="1400" b="1" kern="50">
                          <a:latin typeface="DejaVu Serif"/>
                          <a:ea typeface="DejaVu Sans"/>
                          <a:cs typeface="Times New Roman"/>
                        </a:rPr>
                        <a:t>s</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r>
              <a:tr h="381935">
                <a:tc>
                  <a:txBody>
                    <a:bodyPr/>
                    <a:lstStyle/>
                    <a:p>
                      <a:pPr algn="just">
                        <a:lnSpc>
                          <a:spcPct val="130000"/>
                        </a:lnSpc>
                        <a:spcAft>
                          <a:spcPts val="0"/>
                        </a:spcAft>
                        <a:tabLst>
                          <a:tab pos="636270" algn="l"/>
                        </a:tabLst>
                      </a:pPr>
                      <a:r>
                        <a:rPr lang="el-GR" sz="1400" kern="50" dirty="0">
                          <a:latin typeface="Arial"/>
                          <a:ea typeface="DejaVu Sans"/>
                          <a:cs typeface="Times New Roman"/>
                        </a:rPr>
                        <a:t>Πολύ δυσαρεστημένος/η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rowSpan="5">
                  <a:txBody>
                    <a:bodyPr/>
                    <a:lstStyle/>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a:latin typeface="Arial"/>
                        <a:ea typeface="DejaVu Sans"/>
                        <a:cs typeface="Times New Roman"/>
                      </a:endParaRPr>
                    </a:p>
                    <a:p>
                      <a:pPr algn="just">
                        <a:lnSpc>
                          <a:spcPct val="130000"/>
                        </a:lnSpc>
                        <a:spcAft>
                          <a:spcPts val="0"/>
                        </a:spcAft>
                        <a:tabLst>
                          <a:tab pos="636270" algn="l"/>
                        </a:tabLst>
                      </a:pPr>
                      <a:r>
                        <a:rPr lang="el-GR" sz="1400" kern="50" dirty="0">
                          <a:solidFill>
                            <a:srgbClr val="FFFF00"/>
                          </a:solidFill>
                          <a:latin typeface="Arial"/>
                          <a:ea typeface="DejaVu Sans"/>
                          <a:cs typeface="Times New Roman"/>
                        </a:rPr>
                        <a:t>4,54</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rowSpan="5">
                  <a:txBody>
                    <a:bodyPr/>
                    <a:lstStyle/>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smtClean="0">
                        <a:latin typeface="Arial"/>
                        <a:ea typeface="DejaVu Sans"/>
                        <a:cs typeface="Times New Roman"/>
                      </a:endParaRPr>
                    </a:p>
                    <a:p>
                      <a:pPr algn="just">
                        <a:lnSpc>
                          <a:spcPct val="130000"/>
                        </a:lnSpc>
                        <a:spcAft>
                          <a:spcPts val="0"/>
                        </a:spcAft>
                        <a:tabLst>
                          <a:tab pos="636270" algn="l"/>
                        </a:tabLst>
                      </a:pPr>
                      <a:endParaRPr lang="el-GR" sz="1400" kern="50" dirty="0">
                        <a:latin typeface="Arial"/>
                        <a:ea typeface="DejaVu Sans"/>
                        <a:cs typeface="Times New Roman"/>
                      </a:endParaRPr>
                    </a:p>
                    <a:p>
                      <a:pPr algn="just">
                        <a:lnSpc>
                          <a:spcPct val="130000"/>
                        </a:lnSpc>
                        <a:spcAft>
                          <a:spcPts val="0"/>
                        </a:spcAft>
                        <a:tabLst>
                          <a:tab pos="636270" algn="l"/>
                        </a:tabLst>
                      </a:pPr>
                      <a:r>
                        <a:rPr lang="el-GR" sz="1400" kern="50" dirty="0">
                          <a:latin typeface="Arial"/>
                          <a:ea typeface="DejaVu Sans"/>
                          <a:cs typeface="Times New Roman"/>
                        </a:rPr>
                        <a:t>,612</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r>
              <a:tr h="381935">
                <a:tc>
                  <a:txBody>
                    <a:bodyPr/>
                    <a:lstStyle/>
                    <a:p>
                      <a:pPr algn="just">
                        <a:lnSpc>
                          <a:spcPct val="130000"/>
                        </a:lnSpc>
                        <a:spcAft>
                          <a:spcPts val="0"/>
                        </a:spcAft>
                        <a:tabLst>
                          <a:tab pos="636270" algn="l"/>
                        </a:tabLst>
                      </a:pPr>
                      <a:r>
                        <a:rPr lang="el-GR" sz="1400" kern="50" dirty="0">
                          <a:latin typeface="Arial"/>
                          <a:ea typeface="DejaVu Sans"/>
                          <a:cs typeface="Times New Roman"/>
                        </a:rPr>
                        <a:t>Αρκετά δυσαρεστημένος/η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636559">
                <a:tc>
                  <a:txBody>
                    <a:bodyPr/>
                    <a:lstStyle/>
                    <a:p>
                      <a:pPr algn="just">
                        <a:lnSpc>
                          <a:spcPct val="130000"/>
                        </a:lnSpc>
                        <a:spcAft>
                          <a:spcPts val="0"/>
                        </a:spcAft>
                        <a:tabLst>
                          <a:tab pos="636270" algn="l"/>
                        </a:tabLst>
                      </a:pPr>
                      <a:r>
                        <a:rPr lang="el-GR" sz="1400" kern="50" dirty="0">
                          <a:latin typeface="Arial"/>
                          <a:ea typeface="DejaVu Sans"/>
                          <a:cs typeface="Times New Roman"/>
                        </a:rPr>
                        <a:t>Ούτε δυσαρεστημένος/η ούτε ικανοποιημένος/η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8</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6,2</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381935">
                <a:tc>
                  <a:txBody>
                    <a:bodyPr/>
                    <a:lstStyle/>
                    <a:p>
                      <a:pPr algn="just">
                        <a:lnSpc>
                          <a:spcPct val="130000"/>
                        </a:lnSpc>
                        <a:spcAft>
                          <a:spcPts val="0"/>
                        </a:spcAft>
                        <a:tabLst>
                          <a:tab pos="636270" algn="l"/>
                        </a:tabLst>
                      </a:pPr>
                      <a:r>
                        <a:rPr lang="el-GR" sz="1400" kern="50" dirty="0">
                          <a:latin typeface="Arial"/>
                          <a:ea typeface="DejaVu Sans"/>
                          <a:cs typeface="Times New Roman"/>
                        </a:rPr>
                        <a:t>Αρκετά ικανοποιημένος/η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a:latin typeface="Arial"/>
                          <a:ea typeface="DejaVu Sans"/>
                          <a:cs typeface="Times New Roman"/>
                        </a:rPr>
                        <a:t>44</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b="1" kern="50">
                          <a:latin typeface="Arial"/>
                          <a:ea typeface="DejaVu Sans"/>
                          <a:cs typeface="Times New Roman"/>
                        </a:rPr>
                        <a:t>33,8</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381935">
                <a:tc>
                  <a:txBody>
                    <a:bodyPr/>
                    <a:lstStyle/>
                    <a:p>
                      <a:pPr algn="just">
                        <a:lnSpc>
                          <a:spcPct val="130000"/>
                        </a:lnSpc>
                        <a:spcAft>
                          <a:spcPts val="0"/>
                        </a:spcAft>
                        <a:tabLst>
                          <a:tab pos="636270" algn="l"/>
                        </a:tabLst>
                      </a:pPr>
                      <a:r>
                        <a:rPr lang="el-GR" sz="1400" kern="50" dirty="0">
                          <a:solidFill>
                            <a:srgbClr val="FFFF00"/>
                          </a:solidFill>
                          <a:latin typeface="Arial"/>
                          <a:ea typeface="DejaVu Sans"/>
                          <a:cs typeface="Times New Roman"/>
                        </a:rPr>
                        <a:t>Πολύ ικανοποιημένος/η</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kern="50" dirty="0">
                          <a:solidFill>
                            <a:srgbClr val="FFFF00"/>
                          </a:solidFill>
                          <a:latin typeface="Arial"/>
                          <a:ea typeface="DejaVu Sans"/>
                          <a:cs typeface="Times New Roman"/>
                        </a:rPr>
                        <a:t>78</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just">
                        <a:lnSpc>
                          <a:spcPct val="130000"/>
                        </a:lnSpc>
                        <a:spcAft>
                          <a:spcPts val="0"/>
                        </a:spcAft>
                        <a:tabLst>
                          <a:tab pos="636270" algn="l"/>
                        </a:tabLst>
                      </a:pPr>
                      <a:r>
                        <a:rPr lang="el-GR" sz="1400" b="1" kern="50" dirty="0">
                          <a:solidFill>
                            <a:srgbClr val="FFFF00"/>
                          </a:solidFill>
                          <a:latin typeface="Arial"/>
                          <a:ea typeface="DejaVu Sans"/>
                          <a:cs typeface="Times New Roman"/>
                        </a:rPr>
                        <a:t>60</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bl>
          </a:graphicData>
        </a:graphic>
      </p:graphicFrame>
      <p:graphicFrame>
        <p:nvGraphicFramePr>
          <p:cNvPr id="7" name="6 - Πίνακας"/>
          <p:cNvGraphicFramePr>
            <a:graphicFrameLocks noGrp="1"/>
          </p:cNvGraphicFramePr>
          <p:nvPr/>
        </p:nvGraphicFramePr>
        <p:xfrm>
          <a:off x="4572000" y="785794"/>
          <a:ext cx="3786216" cy="5202792"/>
        </p:xfrm>
        <a:graphic>
          <a:graphicData uri="http://schemas.openxmlformats.org/drawingml/2006/table">
            <a:tbl>
              <a:tblPr/>
              <a:tblGrid>
                <a:gridCol w="1679577"/>
                <a:gridCol w="521147"/>
                <a:gridCol w="521147"/>
                <a:gridCol w="521147"/>
                <a:gridCol w="543198"/>
              </a:tblGrid>
              <a:tr h="1714512">
                <a:tc>
                  <a:txBody>
                    <a:bodyPr/>
                    <a:lstStyle/>
                    <a:p>
                      <a:pPr>
                        <a:lnSpc>
                          <a:spcPct val="150000"/>
                        </a:lnSpc>
                        <a:spcAft>
                          <a:spcPts val="0"/>
                        </a:spcAft>
                      </a:pPr>
                      <a:r>
                        <a:rPr lang="el-GR" sz="1200" b="1" kern="50" dirty="0" smtClean="0">
                          <a:latin typeface="Arial"/>
                          <a:ea typeface="DejaVu Sans"/>
                          <a:cs typeface="Times New Roman"/>
                        </a:rPr>
                        <a:t>Από </a:t>
                      </a:r>
                      <a:r>
                        <a:rPr lang="el-GR" sz="1200" b="1" kern="50" dirty="0">
                          <a:latin typeface="Arial"/>
                          <a:ea typeface="DejaVu Sans"/>
                          <a:cs typeface="Times New Roman"/>
                        </a:rPr>
                        <a:t>τη </a:t>
                      </a:r>
                      <a:r>
                        <a:rPr lang="el-GR" sz="1200" b="1" kern="50" dirty="0">
                          <a:solidFill>
                            <a:srgbClr val="FFFF00"/>
                          </a:solidFill>
                          <a:latin typeface="Arial"/>
                          <a:ea typeface="DejaVu Sans"/>
                          <a:cs typeface="Times New Roman"/>
                        </a:rPr>
                        <a:t>συμπεριφορά του ειδικού </a:t>
                      </a:r>
                      <a:r>
                        <a:rPr lang="el-GR" sz="1200" b="1" kern="50" dirty="0">
                          <a:latin typeface="Arial"/>
                          <a:ea typeface="DejaVu Sans"/>
                          <a:cs typeface="Times New Roman"/>
                        </a:rPr>
                        <a:t>επιστημονικού προσωπικού είστε:</a:t>
                      </a:r>
                      <a:endParaRPr lang="el-GR" sz="12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endParaRPr lang="el-GR" sz="1400" kern="50" dirty="0">
                        <a:latin typeface="DejaVu Serif"/>
                        <a:ea typeface="DejaVu Sans"/>
                        <a:cs typeface="Times New Roman"/>
                      </a:endParaRPr>
                    </a:p>
                    <a:p>
                      <a:pPr algn="ctr">
                        <a:lnSpc>
                          <a:spcPct val="130000"/>
                        </a:lnSpc>
                        <a:spcAft>
                          <a:spcPts val="0"/>
                        </a:spcAft>
                        <a:tabLst>
                          <a:tab pos="636270" algn="l"/>
                        </a:tabLst>
                      </a:pPr>
                      <a:r>
                        <a:rPr lang="en-US" sz="1400" b="1" kern="50" dirty="0">
                          <a:latin typeface="Arial"/>
                          <a:ea typeface="DejaVu Sans"/>
                          <a:cs typeface="Times New Roman"/>
                        </a:rPr>
                        <a:t>f</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400" kern="50">
                        <a:latin typeface="DejaVu Serif"/>
                        <a:ea typeface="DejaVu Sans"/>
                        <a:cs typeface="Times New Roman"/>
                      </a:endParaRPr>
                    </a:p>
                    <a:p>
                      <a:pPr algn="ctr">
                        <a:lnSpc>
                          <a:spcPct val="130000"/>
                        </a:lnSpc>
                        <a:spcAft>
                          <a:spcPts val="0"/>
                        </a:spcAft>
                      </a:pPr>
                      <a:r>
                        <a:rPr lang="el-GR" sz="1400" b="1" kern="50">
                          <a:latin typeface="DejaVu Serif"/>
                          <a:ea typeface="DejaVu Sans"/>
                          <a:cs typeface="Times New Roman"/>
                        </a:rPr>
                        <a:t>%</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n-US" sz="1400" b="1" kern="50" dirty="0">
                          <a:latin typeface="DejaVu Serif"/>
                          <a:ea typeface="DejaVu Sans"/>
                          <a:cs typeface="Times New Roman"/>
                        </a:rPr>
                        <a:t>_</a:t>
                      </a:r>
                      <a:endParaRPr lang="el-GR" sz="1400" kern="50" dirty="0">
                        <a:latin typeface="DejaVu Serif"/>
                        <a:ea typeface="DejaVu Sans"/>
                        <a:cs typeface="Times New Roman"/>
                      </a:endParaRPr>
                    </a:p>
                    <a:p>
                      <a:pPr algn="ctr">
                        <a:lnSpc>
                          <a:spcPct val="130000"/>
                        </a:lnSpc>
                        <a:spcAft>
                          <a:spcPts val="0"/>
                        </a:spcAft>
                      </a:pPr>
                      <a:r>
                        <a:rPr lang="el-GR" sz="1400" b="1" kern="50" dirty="0">
                          <a:latin typeface="DejaVu Serif"/>
                          <a:ea typeface="DejaVu Sans"/>
                          <a:cs typeface="Times New Roman"/>
                        </a:rPr>
                        <a:t>Χ</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nSpc>
                          <a:spcPct val="130000"/>
                        </a:lnSpc>
                        <a:spcAft>
                          <a:spcPts val="0"/>
                        </a:spcAft>
                      </a:pPr>
                      <a:endParaRPr lang="el-GR" sz="1400" kern="50" dirty="0">
                        <a:latin typeface="DejaVu Serif"/>
                        <a:ea typeface="DejaVu Sans"/>
                        <a:cs typeface="Times New Roman"/>
                      </a:endParaRPr>
                    </a:p>
                    <a:p>
                      <a:pPr algn="ctr">
                        <a:lnSpc>
                          <a:spcPct val="130000"/>
                        </a:lnSpc>
                        <a:spcAft>
                          <a:spcPts val="0"/>
                        </a:spcAft>
                      </a:pPr>
                      <a:r>
                        <a:rPr lang="en-US" sz="1400" b="1" kern="50" dirty="0">
                          <a:latin typeface="DejaVu Serif"/>
                          <a:ea typeface="DejaVu Sans"/>
                          <a:cs typeface="Times New Roman"/>
                        </a:rPr>
                        <a:t>s</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r>
              <a:tr h="608024">
                <a:tc>
                  <a:txBody>
                    <a:bodyPr/>
                    <a:lstStyle/>
                    <a:p>
                      <a:pPr>
                        <a:lnSpc>
                          <a:spcPct val="130000"/>
                        </a:lnSpc>
                        <a:spcAft>
                          <a:spcPts val="0"/>
                        </a:spcAft>
                        <a:tabLst>
                          <a:tab pos="636270" algn="l"/>
                        </a:tabLst>
                      </a:pPr>
                      <a:r>
                        <a:rPr lang="el-GR" sz="1400" kern="50" dirty="0">
                          <a:latin typeface="Arial"/>
                          <a:ea typeface="DejaVu Sans"/>
                          <a:cs typeface="Times New Roman"/>
                        </a:rPr>
                        <a:t>Πολύ δυσαρεστημένος/η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a:latin typeface="Arial"/>
                        <a:ea typeface="DejaVu Sans"/>
                        <a:cs typeface="Times New Roman"/>
                      </a:endParaRPr>
                    </a:p>
                    <a:p>
                      <a:pPr algn="ctr">
                        <a:lnSpc>
                          <a:spcPct val="130000"/>
                        </a:lnSpc>
                        <a:spcAft>
                          <a:spcPts val="0"/>
                        </a:spcAft>
                        <a:tabLst>
                          <a:tab pos="636270" algn="l"/>
                        </a:tabLst>
                      </a:pPr>
                      <a:r>
                        <a:rPr lang="el-GR" sz="1400" kern="50" dirty="0">
                          <a:solidFill>
                            <a:srgbClr val="FFFF00"/>
                          </a:solidFill>
                          <a:latin typeface="Arial"/>
                          <a:ea typeface="DejaVu Sans"/>
                          <a:cs typeface="Times New Roman"/>
                        </a:rPr>
                        <a:t>4,78</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rowSpan="5">
                  <a:txBody>
                    <a:bodyPr/>
                    <a:lstStyle/>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smtClean="0">
                        <a:latin typeface="Arial"/>
                        <a:ea typeface="DejaVu Sans"/>
                        <a:cs typeface="Times New Roman"/>
                      </a:endParaRPr>
                    </a:p>
                    <a:p>
                      <a:pPr algn="ctr">
                        <a:lnSpc>
                          <a:spcPct val="130000"/>
                        </a:lnSpc>
                        <a:spcAft>
                          <a:spcPts val="0"/>
                        </a:spcAft>
                        <a:tabLst>
                          <a:tab pos="636270" algn="l"/>
                        </a:tabLst>
                      </a:pPr>
                      <a:endParaRPr lang="el-GR" sz="1400" kern="50" dirty="0">
                        <a:latin typeface="Arial"/>
                        <a:ea typeface="DejaVu Sans"/>
                        <a:cs typeface="Times New Roman"/>
                      </a:endParaRPr>
                    </a:p>
                    <a:p>
                      <a:pPr algn="ctr">
                        <a:lnSpc>
                          <a:spcPct val="130000"/>
                        </a:lnSpc>
                        <a:spcAft>
                          <a:spcPts val="0"/>
                        </a:spcAft>
                        <a:tabLst>
                          <a:tab pos="636270" algn="l"/>
                        </a:tabLst>
                      </a:pPr>
                      <a:r>
                        <a:rPr lang="el-GR" sz="1400" kern="50" dirty="0">
                          <a:latin typeface="Arial"/>
                          <a:ea typeface="DejaVu Sans"/>
                          <a:cs typeface="Times New Roman"/>
                        </a:rPr>
                        <a:t>,470</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r>
              <a:tr h="608024">
                <a:tc>
                  <a:txBody>
                    <a:bodyPr/>
                    <a:lstStyle/>
                    <a:p>
                      <a:pPr algn="just">
                        <a:lnSpc>
                          <a:spcPct val="130000"/>
                        </a:lnSpc>
                        <a:spcAft>
                          <a:spcPts val="0"/>
                        </a:spcAft>
                        <a:tabLst>
                          <a:tab pos="636270" algn="l"/>
                        </a:tabLst>
                      </a:pPr>
                      <a:r>
                        <a:rPr lang="el-GR" sz="1400" kern="50" dirty="0">
                          <a:latin typeface="Arial"/>
                          <a:ea typeface="DejaVu Sans"/>
                          <a:cs typeface="Times New Roman"/>
                        </a:rPr>
                        <a:t>Αρκετά δυσαρεστημένος/η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0</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912036">
                <a:tc>
                  <a:txBody>
                    <a:bodyPr/>
                    <a:lstStyle/>
                    <a:p>
                      <a:pPr algn="just">
                        <a:lnSpc>
                          <a:spcPct val="130000"/>
                        </a:lnSpc>
                        <a:spcAft>
                          <a:spcPts val="0"/>
                        </a:spcAft>
                        <a:tabLst>
                          <a:tab pos="636270" algn="l"/>
                        </a:tabLst>
                      </a:pPr>
                      <a:r>
                        <a:rPr lang="el-GR" sz="1400" kern="50" dirty="0">
                          <a:latin typeface="Arial"/>
                          <a:ea typeface="DejaVu Sans"/>
                          <a:cs typeface="Times New Roman"/>
                        </a:rPr>
                        <a:t>Ούτε δυσαρεστημένος/η ούτε ικανοποιημένος/η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3</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2,3</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608024">
                <a:tc>
                  <a:txBody>
                    <a:bodyPr/>
                    <a:lstStyle/>
                    <a:p>
                      <a:pPr algn="just">
                        <a:lnSpc>
                          <a:spcPct val="130000"/>
                        </a:lnSpc>
                        <a:spcAft>
                          <a:spcPts val="0"/>
                        </a:spcAft>
                        <a:tabLst>
                          <a:tab pos="636270" algn="l"/>
                        </a:tabLst>
                      </a:pPr>
                      <a:r>
                        <a:rPr lang="el-GR" sz="1400" kern="50" dirty="0">
                          <a:latin typeface="Arial"/>
                          <a:ea typeface="DejaVu Sans"/>
                          <a:cs typeface="Times New Roman"/>
                        </a:rPr>
                        <a:t>Αρκετά ικανοποιημένος/η</a:t>
                      </a:r>
                      <a:endParaRPr lang="el-GR" sz="1400" kern="50" dirty="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a:latin typeface="Arial"/>
                          <a:ea typeface="DejaVu Sans"/>
                          <a:cs typeface="Times New Roman"/>
                        </a:rPr>
                        <a:t>23</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b="1" kern="50">
                          <a:latin typeface="Arial"/>
                          <a:ea typeface="DejaVu Sans"/>
                          <a:cs typeface="Times New Roman"/>
                        </a:rPr>
                        <a:t>17,7</a:t>
                      </a:r>
                      <a:endParaRPr lang="el-GR" sz="1400" kern="50">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r h="304012">
                <a:tc>
                  <a:txBody>
                    <a:bodyPr/>
                    <a:lstStyle/>
                    <a:p>
                      <a:pPr algn="just">
                        <a:lnSpc>
                          <a:spcPct val="130000"/>
                        </a:lnSpc>
                        <a:spcAft>
                          <a:spcPts val="0"/>
                        </a:spcAft>
                        <a:tabLst>
                          <a:tab pos="636270" algn="l"/>
                        </a:tabLst>
                      </a:pPr>
                      <a:r>
                        <a:rPr lang="el-GR" sz="1400" kern="50" dirty="0">
                          <a:solidFill>
                            <a:srgbClr val="FFFF00"/>
                          </a:solidFill>
                          <a:latin typeface="Arial"/>
                          <a:ea typeface="DejaVu Sans"/>
                          <a:cs typeface="Times New Roman"/>
                        </a:rPr>
                        <a:t>Πολύ ικανοποιημένος/η</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kern="50" dirty="0">
                          <a:solidFill>
                            <a:srgbClr val="FFFF00"/>
                          </a:solidFill>
                          <a:latin typeface="Arial"/>
                          <a:ea typeface="DejaVu Sans"/>
                          <a:cs typeface="Times New Roman"/>
                        </a:rPr>
                        <a:t>104</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a:txBody>
                    <a:bodyPr/>
                    <a:lstStyle/>
                    <a:p>
                      <a:pPr algn="ctr">
                        <a:lnSpc>
                          <a:spcPct val="130000"/>
                        </a:lnSpc>
                        <a:spcAft>
                          <a:spcPts val="0"/>
                        </a:spcAft>
                        <a:tabLst>
                          <a:tab pos="636270" algn="l"/>
                        </a:tabLst>
                      </a:pPr>
                      <a:r>
                        <a:rPr lang="el-GR" sz="1400" b="1" kern="50" dirty="0">
                          <a:solidFill>
                            <a:srgbClr val="FFFF00"/>
                          </a:solidFill>
                          <a:latin typeface="Arial"/>
                          <a:ea typeface="DejaVu Sans"/>
                          <a:cs typeface="Times New Roman"/>
                        </a:rPr>
                        <a:t>80</a:t>
                      </a:r>
                      <a:endParaRPr lang="el-GR" sz="1400" kern="50" dirty="0">
                        <a:solidFill>
                          <a:srgbClr val="FFFF00"/>
                        </a:solidFill>
                        <a:latin typeface="DejaVu Serif"/>
                        <a:ea typeface="DejaVu Sans"/>
                        <a:cs typeface="Times New Roman"/>
                      </a:endParaRPr>
                    </a:p>
                  </a:txBody>
                  <a:tcPr marL="68580" marR="68580"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chemeClr val="accent1">
                        <a:lumMod val="50000"/>
                      </a:schemeClr>
                    </a:solidFill>
                  </a:tcPr>
                </a:tc>
                <a:tc vMerge="1">
                  <a:txBody>
                    <a:bodyPr/>
                    <a:lstStyle/>
                    <a:p>
                      <a:endParaRPr lang="el-GR"/>
                    </a:p>
                  </a:txBody>
                  <a:tcPr/>
                </a:tc>
                <a:tc vMerge="1">
                  <a:txBody>
                    <a:bodyPr/>
                    <a:lstStyle/>
                    <a:p>
                      <a:endParaRPr lang="el-G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7467600" cy="703282"/>
          </a:xfrm>
        </p:spPr>
        <p:txBody>
          <a:bodyPr>
            <a:normAutofit fontScale="90000"/>
          </a:bodyPr>
          <a:lstStyle/>
          <a:p>
            <a:r>
              <a:rPr lang="el-GR" dirty="0" smtClean="0"/>
              <a:t>συμπεράσματα</a:t>
            </a:r>
            <a:endParaRPr lang="el-GR" dirty="0"/>
          </a:p>
        </p:txBody>
      </p:sp>
      <p:sp>
        <p:nvSpPr>
          <p:cNvPr id="3" name="2 - Θέση περιεχομένου"/>
          <p:cNvSpPr>
            <a:spLocks noGrp="1"/>
          </p:cNvSpPr>
          <p:nvPr>
            <p:ph idx="1"/>
          </p:nvPr>
        </p:nvSpPr>
        <p:spPr>
          <a:xfrm>
            <a:off x="457200" y="1600200"/>
            <a:ext cx="8043890" cy="4525963"/>
          </a:xfrm>
        </p:spPr>
        <p:txBody>
          <a:bodyPr>
            <a:normAutofit/>
          </a:bodyPr>
          <a:lstStyle/>
          <a:p>
            <a:r>
              <a:rPr lang="el-GR" dirty="0" smtClean="0"/>
              <a:t>Οι υπηρεσίες που παρέχει ο Δήμος Αθηναίων δεν προβάλλονται επαρκώς από τα ΜΜΕ και από έντυπο υλικό, ενώ «η γραμμή του δημότη» (1595) φαίνεται να μην είναι γνωστή σ’ αυτούς</a:t>
            </a:r>
          </a:p>
          <a:p>
            <a:r>
              <a:rPr lang="el-GR" dirty="0" smtClean="0"/>
              <a:t>Διαφαίνεται η ύπαρξη ενός δικτύου ικανοποιητικής συνεργασίας των υπηρεσιών του δήμου με άλλες υπηρεσίες κοινωνικής πρόνοιας</a:t>
            </a:r>
          </a:p>
          <a:p>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7467600" cy="703282"/>
          </a:xfrm>
        </p:spPr>
        <p:txBody>
          <a:bodyPr>
            <a:normAutofit fontScale="90000"/>
          </a:bodyPr>
          <a:lstStyle/>
          <a:p>
            <a:r>
              <a:rPr lang="el-GR" dirty="0" smtClean="0"/>
              <a:t>συμπεράσματα</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Όπως φαίνεται από τις δηλώσεις των δημοτών που συμμετείχαν στην έρευνα, σχετικά με τους λόγους για τους οποίους απευθύνθηκαν στο γραφείο συμβουλευτικής, τα μεγαλύτερα ποσοστά των εξυπηρετουμένων καταδεικνύουν θέματα που πιστοποιούν τις κατεξοχήν αρμοδιότητες και τους στόχους του γραφείου  (θέματα σχέσεων, ψυχολογικά προβλήματα κλπ)</a:t>
            </a:r>
          </a:p>
        </p:txBody>
      </p:sp>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Ενώ φαίνεται να δηλώνουν μεγάλη ικανοποίηση σε σχέση με ποιοτικά χαρακτηριστικά του γραφείου συμβουλευτικής (χώρος χρόνος που τους αφιερώθηκε, συμπεριφορά ειδικευμένου προσωπικού, λύσεις που τους δόθηκαν κλπ)</a:t>
            </a:r>
          </a:p>
          <a:p>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1 - Τίτλος"/>
          <p:cNvSpPr>
            <a:spLocks noGrp="1"/>
          </p:cNvSpPr>
          <p:nvPr>
            <p:ph type="title"/>
          </p:nvPr>
        </p:nvSpPr>
        <p:spPr>
          <a:xfrm>
            <a:off x="457200" y="714356"/>
            <a:ext cx="7467600" cy="703282"/>
          </a:xfrm>
        </p:spPr>
        <p:txBody>
          <a:bodyPr>
            <a:normAutofit fontScale="90000"/>
          </a:bodyPr>
          <a:lstStyle/>
          <a:p>
            <a:r>
              <a:rPr lang="el-GR" dirty="0" smtClean="0"/>
              <a:t>συμπεράσματα</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85794"/>
            <a:ext cx="7467600" cy="631844"/>
          </a:xfrm>
        </p:spPr>
        <p:txBody>
          <a:bodyPr>
            <a:normAutofit fontScale="90000"/>
          </a:bodyPr>
          <a:lstStyle/>
          <a:p>
            <a:r>
              <a:rPr lang="el-GR" dirty="0" smtClean="0"/>
              <a:t>προτάσεις</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Διεξοδικότερη διερεύνηση με περισσότερες ποιοτικές και ποσοτικές παραμέτρους και με ικανά μεγαλύτερο δείγμα που θα επιτρέπει γενικευτικής ισχύος συμπεράσματα</a:t>
            </a:r>
          </a:p>
          <a:p>
            <a:r>
              <a:rPr lang="el-GR" dirty="0" smtClean="0"/>
              <a:t>Μέτρηση της ικανοποίησης των εξυπηρετούμενων και σε άλλες υπηρεσίες της τοπικής αυτοδιοίκησης</a:t>
            </a:r>
          </a:p>
          <a:p>
            <a:r>
              <a:rPr lang="el-GR" dirty="0" smtClean="0"/>
              <a:t>Εφαρμογή ενός μοντέλου Κεντρικής  Κοινωνικής Υπηρεσίας</a:t>
            </a:r>
            <a:endParaRPr lang="el-GR" dirty="0"/>
          </a:p>
        </p:txBody>
      </p:sp>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1 - Τίτλος"/>
          <p:cNvSpPr txBox="1">
            <a:spLocks/>
          </p:cNvSpPr>
          <p:nvPr/>
        </p:nvSpPr>
        <p:spPr>
          <a:xfrm>
            <a:off x="609600" y="4270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026" name="Object 2"/>
          <p:cNvGraphicFramePr>
            <a:graphicFrameLocks noChangeAspect="1"/>
          </p:cNvGraphicFramePr>
          <p:nvPr/>
        </p:nvGraphicFramePr>
        <p:xfrm>
          <a:off x="1428728" y="1428736"/>
          <a:ext cx="6000792" cy="3714776"/>
        </p:xfrm>
        <a:graphic>
          <a:graphicData uri="http://schemas.openxmlformats.org/presentationml/2006/ole">
            <p:oleObj spid="_x0000_s1026" name="Clip" r:id="rId3" imgW="1965504" imgH="1965504" progId="">
              <p:embed/>
            </p:oleObj>
          </a:graphicData>
        </a:graphic>
      </p:graphicFrame>
      <p:sp>
        <p:nvSpPr>
          <p:cNvPr id="7" name="6 - Ορθογώνιο"/>
          <p:cNvSpPr/>
          <p:nvPr/>
        </p:nvSpPr>
        <p:spPr>
          <a:xfrm>
            <a:off x="1571604" y="1428736"/>
            <a:ext cx="5429288" cy="10001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800" dirty="0" smtClean="0">
                <a:solidFill>
                  <a:schemeClr val="bg1"/>
                </a:solidFill>
              </a:rPr>
              <a:t>Σας ευχαριστώ πολύ!</a:t>
            </a:r>
            <a:endParaRPr lang="el-GR" sz="2800" dirty="0">
              <a:solidFill>
                <a:schemeClr val="bg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strVal val="#ppt_w*0.70"/>
                                          </p:val>
                                        </p:tav>
                                        <p:tav tm="100000">
                                          <p:val>
                                            <p:strVal val="#ppt_w"/>
                                          </p:val>
                                        </p:tav>
                                      </p:tavLst>
                                    </p:anim>
                                    <p:anim calcmode="lin" valueType="num">
                                      <p:cBhvr>
                                        <p:cTn id="8" dur="1000" fill="hold"/>
                                        <p:tgtEl>
                                          <p:spTgt spid="1026"/>
                                        </p:tgtEl>
                                        <p:attrNameLst>
                                          <p:attrName>ppt_h</p:attrName>
                                        </p:attrNameLst>
                                      </p:cBhvr>
                                      <p:tavLst>
                                        <p:tav tm="0">
                                          <p:val>
                                            <p:strVal val="#ppt_h"/>
                                          </p:val>
                                        </p:tav>
                                        <p:tav tm="100000">
                                          <p:val>
                                            <p:strVal val="#ppt_h"/>
                                          </p:val>
                                        </p:tav>
                                      </p:tavLst>
                                    </p:anim>
                                    <p:animEffect transition="in" filter="fade">
                                      <p:cBhvr>
                                        <p:cTn id="9"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txBox="1">
            <a:spLocks/>
          </p:cNvSpPr>
          <p:nvPr/>
        </p:nvSpPr>
        <p:spPr>
          <a:xfrm>
            <a:off x="214282" y="1928802"/>
            <a:ext cx="6858048" cy="2301240"/>
          </a:xfrm>
          <a:prstGeom prst="rect">
            <a:avLst/>
          </a:prstGeom>
        </p:spPr>
        <p:txBody>
          <a:bodyPr vert="horz" lIns="45720" rIns="45720" anchor="ctr">
            <a:normAutofit fontScale="90000"/>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1" i="0" u="none" strike="noStrike" kern="1200" cap="none" spc="0" normalizeH="0" baseline="0" noProof="0" dirty="0" smtClean="0">
                <a:ln>
                  <a:noFill/>
                </a:ln>
                <a:solidFill>
                  <a:srgbClr val="00B0F0"/>
                </a:solidFill>
                <a:effectLst/>
                <a:uLnTx/>
                <a:uFillTx/>
                <a:latin typeface="+mj-lt"/>
                <a:ea typeface="+mj-ea"/>
                <a:cs typeface="+mj-cs"/>
              </a:rPr>
              <a:t>"ΤΟ ΠΡΟΦΙΛ ΤΩΝ ΑΤΟΜΩΝ ΚΑΙ Η ΙΚΑΝΟΠΟΙΗΣΗ ΤΟΥΣ ΑΠΟ ΤΙΣ ΠΑΡΕΧΟΜΕΝΕΣ ΥΠΗΡΕΣΙΕΣ ΣΥΜΒΟΥΛΕΥΤΙΚΗΣ ΚΑΙ ΥΠΟΣΤΗΡΙΚΤΙΚΗΣ ΤΟΥ ΔΗΜΟΥ ΑΘΗΝΑΙΩΝ"</a:t>
            </a:r>
            <a:endParaRPr kumimoji="0" lang="el-GR" sz="2800" b="1" i="0" u="none" strike="noStrike" kern="1200" cap="none" spc="0" normalizeH="0" baseline="0" noProof="0" dirty="0">
              <a:ln>
                <a:noFill/>
              </a:ln>
              <a:solidFill>
                <a:srgbClr val="00B0F0"/>
              </a:solidFill>
              <a:effectLst/>
              <a:uLnTx/>
              <a:uFillTx/>
              <a:latin typeface="+mj-lt"/>
              <a:ea typeface="+mj-ea"/>
              <a:cs typeface="+mj-cs"/>
            </a:endParaRPr>
          </a:p>
        </p:txBody>
      </p:sp>
      <p:sp>
        <p:nvSpPr>
          <p:cNvPr id="6" name="2 - Υπότιτλος"/>
          <p:cNvSpPr txBox="1">
            <a:spLocks/>
          </p:cNvSpPr>
          <p:nvPr/>
        </p:nvSpPr>
        <p:spPr>
          <a:xfrm>
            <a:off x="571472" y="4929198"/>
            <a:ext cx="6480048" cy="1143008"/>
          </a:xfrm>
          <a:prstGeom prst="rect">
            <a:avLst/>
          </a:prstGeom>
        </p:spPr>
        <p:txBody>
          <a:bodyPr vert="horz">
            <a:normAutofit fontScale="55000" lnSpcReduction="20000"/>
          </a:bodyPr>
          <a:lstStyle/>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0" lang="el-GR" sz="3000" b="0" i="0" u="none" strike="noStrike" kern="1200" cap="none" spc="0" normalizeH="0" baseline="0" noProof="0" dirty="0" smtClean="0">
                <a:ln>
                  <a:noFill/>
                </a:ln>
                <a:solidFill>
                  <a:schemeClr val="tx1"/>
                </a:solidFill>
                <a:effectLst/>
                <a:uLnTx/>
                <a:uFillTx/>
                <a:latin typeface="+mn-lt"/>
                <a:ea typeface="+mn-ea"/>
                <a:cs typeface="+mn-cs"/>
              </a:rPr>
              <a:t>Λουκία Μπάκα </a:t>
            </a: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0" lang="el-GR" sz="3000" b="0" i="0" u="none" strike="noStrike" kern="1200" cap="none" spc="0" normalizeH="0" baseline="0" noProof="0" dirty="0" smtClean="0">
                <a:ln>
                  <a:noFill/>
                </a:ln>
                <a:solidFill>
                  <a:schemeClr val="tx1"/>
                </a:solidFill>
                <a:effectLst/>
                <a:uLnTx/>
                <a:uFillTx/>
                <a:latin typeface="+mn-lt"/>
                <a:ea typeface="+mn-ea"/>
                <a:cs typeface="+mn-cs"/>
              </a:rPr>
              <a:t>Μεταπτυχιακή Φοιτήτρια</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l-GR" sz="3000" b="0" i="0" u="none" strike="noStrike" kern="1200" cap="none" spc="0" normalizeH="0" baseline="0" noProof="0" dirty="0" smtClean="0">
              <a:ln>
                <a:noFill/>
              </a:ln>
              <a:solidFill>
                <a:schemeClr val="tx1"/>
              </a:solidFill>
              <a:effectLst/>
              <a:uLnTx/>
              <a:uFillTx/>
              <a:latin typeface="+mn-lt"/>
              <a:ea typeface="+mn-ea"/>
              <a:cs typeface="+mn-cs"/>
            </a:endParaRPr>
          </a:p>
          <a:p>
            <a:pPr marL="420624" marR="0" lvl="0" indent="-384048" algn="r" defTabSz="914400" rtl="0" eaLnBrk="1" fontAlgn="auto" latinLnBrk="0" hangingPunct="1">
              <a:lnSpc>
                <a:spcPct val="100000"/>
              </a:lnSpc>
              <a:spcBef>
                <a:spcPct val="20000"/>
              </a:spcBef>
              <a:spcAft>
                <a:spcPts val="0"/>
              </a:spcAft>
              <a:buClr>
                <a:schemeClr val="accent1"/>
              </a:buClr>
              <a:buSzPct val="80000"/>
              <a:tabLst/>
              <a:defRPr/>
            </a:pPr>
            <a:r>
              <a:rPr kumimoji="0" lang="el-GR" sz="3000" b="0" i="0" u="none" strike="noStrike" kern="1200" cap="none" spc="0" normalizeH="0" baseline="0" noProof="0" dirty="0" smtClean="0">
                <a:ln>
                  <a:noFill/>
                </a:ln>
                <a:solidFill>
                  <a:schemeClr val="tx1"/>
                </a:solidFill>
                <a:effectLst/>
                <a:uLnTx/>
                <a:uFillTx/>
                <a:latin typeface="+mn-lt"/>
                <a:ea typeface="+mn-ea"/>
                <a:cs typeface="+mn-cs"/>
              </a:rPr>
              <a:t>Αθήνα 2011</a:t>
            </a:r>
          </a:p>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endParaRPr kumimoji="0" lang="el-GR"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6 - Ορθογώνιο"/>
          <p:cNvSpPr/>
          <p:nvPr/>
        </p:nvSpPr>
        <p:spPr>
          <a:xfrm>
            <a:off x="2857488" y="428604"/>
            <a:ext cx="4500594" cy="571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ΕΘΝΙΚΗ ΣΧΟΛΗ ΔΗΜΟΣΙΑΣ ΥΓΕΙΑΣ </a:t>
            </a:r>
            <a:endParaRPr lang="el-GR" dirty="0"/>
          </a:p>
        </p:txBody>
      </p:sp>
      <p:pic>
        <p:nvPicPr>
          <p:cNvPr id="8" name="7 - Εικόνα"/>
          <p:cNvPicPr/>
          <p:nvPr/>
        </p:nvPicPr>
        <p:blipFill>
          <a:blip r:embed="rId2" cstate="print"/>
          <a:srcRect/>
          <a:stretch>
            <a:fillRect/>
          </a:stretch>
        </p:blipFill>
        <p:spPr bwMode="auto">
          <a:xfrm>
            <a:off x="2428860" y="357166"/>
            <a:ext cx="571504" cy="50006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14422"/>
            <a:ext cx="7467600" cy="4525963"/>
          </a:xfrm>
        </p:spPr>
        <p:txBody>
          <a:bodyPr>
            <a:normAutofit/>
          </a:bodyPr>
          <a:lstStyle/>
          <a:p>
            <a:r>
              <a:rPr lang="el-GR" dirty="0" smtClean="0"/>
              <a:t>Ως «ικανοποίηση» από παρεχόμενες υπηρεσίες, ορίζεται το σύνολο των κρίσεων αξιών του εξυπηρετούμενου και των επακόλουθων αντιδράσεών του στα ερεθίσματα που λαμβάνει από το περιβάλλον φροντίδας υγείας και οι οποίες επηρεάζονται από τα χαρακτηριστικά της προσωπικότητά του και τις προηγούμενες εμπειρίες του</a:t>
            </a:r>
            <a:endParaRPr lang="el-GR" dirty="0"/>
          </a:p>
        </p:txBody>
      </p:sp>
      <p:sp>
        <p:nvSpPr>
          <p:cNvPr id="4" name="1 - Τίτλος"/>
          <p:cNvSpPr>
            <a:spLocks noGrp="1"/>
          </p:cNvSpPr>
          <p:nvPr>
            <p:ph type="title"/>
          </p:nvPr>
        </p:nvSpPr>
        <p:spPr>
          <a:xfrm>
            <a:off x="457200" y="274638"/>
            <a:ext cx="7467600" cy="511156"/>
          </a:xfrm>
        </p:spPr>
        <p:txBody>
          <a:bodyPr>
            <a:normAutofit/>
          </a:bodyPr>
          <a:lstStyle/>
          <a:p>
            <a:r>
              <a:rPr lang="el-GR" sz="900" dirty="0" smtClean="0"/>
              <a:t>Το προφίλ των ατόμων και η ικανοποίησή τους από τις παρεχόμενες υπηρεσίες συμβουλευτικής και υποστηρικτικής του Δήμου Αθηναίων</a:t>
            </a:r>
            <a:br>
              <a:rPr lang="el-GR" sz="900" dirty="0" smtClean="0"/>
            </a:br>
            <a:endParaRPr lang="el-GR" sz="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57232"/>
            <a:ext cx="7467600" cy="560406"/>
          </a:xfrm>
        </p:spPr>
        <p:txBody>
          <a:bodyPr>
            <a:noAutofit/>
          </a:bodyPr>
          <a:lstStyle/>
          <a:p>
            <a:r>
              <a:rPr lang="el-GR" sz="2000" dirty="0" smtClean="0"/>
              <a:t>Έρευνες έχουν δείξει ύπαρξη κοινών κριτηρίων αξιολόγησης των υπηρεσιών από τους εξυπηρετούμενους, όπως:</a:t>
            </a:r>
            <a:endParaRPr lang="el-GR" sz="2000" dirty="0"/>
          </a:p>
        </p:txBody>
      </p:sp>
      <p:sp>
        <p:nvSpPr>
          <p:cNvPr id="3" name="2 - Θέση περιεχομένου"/>
          <p:cNvSpPr>
            <a:spLocks noGrp="1"/>
          </p:cNvSpPr>
          <p:nvPr>
            <p:ph idx="1"/>
          </p:nvPr>
        </p:nvSpPr>
        <p:spPr/>
        <p:txBody>
          <a:bodyPr>
            <a:normAutofit fontScale="92500" lnSpcReduction="10000"/>
          </a:bodyPr>
          <a:lstStyle/>
          <a:p>
            <a:r>
              <a:rPr lang="el-GR" dirty="0" smtClean="0"/>
              <a:t>Πρόσβαση</a:t>
            </a:r>
          </a:p>
          <a:p>
            <a:r>
              <a:rPr lang="el-GR" dirty="0" smtClean="0"/>
              <a:t>Επικοινωνία</a:t>
            </a:r>
          </a:p>
          <a:p>
            <a:r>
              <a:rPr lang="el-GR" dirty="0" smtClean="0"/>
              <a:t>Ανταπόκριση</a:t>
            </a:r>
          </a:p>
          <a:p>
            <a:r>
              <a:rPr lang="el-GR" dirty="0" smtClean="0"/>
              <a:t>Αξιοπιστία</a:t>
            </a:r>
          </a:p>
          <a:p>
            <a:r>
              <a:rPr lang="el-GR" dirty="0" smtClean="0"/>
              <a:t>Ικανότητα</a:t>
            </a:r>
          </a:p>
          <a:p>
            <a:r>
              <a:rPr lang="el-GR" dirty="0" smtClean="0"/>
              <a:t>Ευγένεια</a:t>
            </a:r>
          </a:p>
          <a:p>
            <a:r>
              <a:rPr lang="el-GR" dirty="0" smtClean="0"/>
              <a:t>Κατανόηση</a:t>
            </a:r>
          </a:p>
          <a:p>
            <a:r>
              <a:rPr lang="el-GR" dirty="0" smtClean="0"/>
              <a:t>Επαγγελματική πίστη</a:t>
            </a:r>
          </a:p>
          <a:p>
            <a:r>
              <a:rPr lang="el-GR" dirty="0" smtClean="0"/>
              <a:t>Φυσικά χαρακτηριστικά</a:t>
            </a:r>
          </a:p>
        </p:txBody>
      </p:sp>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slide(fromBottom)">
                                      <p:cBhvr>
                                        <p:cTn id="11" dur="500"/>
                                        <p:tgtEl>
                                          <p:spTgt spid="3">
                                            <p:txEl>
                                              <p:pRg st="1" end="1"/>
                                            </p:txEl>
                                          </p:spTgt>
                                        </p:tgtEl>
                                      </p:cBhvr>
                                    </p:animEffect>
                                  </p:childTnLst>
                                </p:cTn>
                              </p:par>
                            </p:childTnLst>
                          </p:cTn>
                        </p:par>
                        <p:par>
                          <p:cTn id="12" fill="hold">
                            <p:stCondLst>
                              <p:cond delay="1000"/>
                            </p:stCondLst>
                            <p:childTnLst>
                              <p:par>
                                <p:cTn id="13" presetID="1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lide(fromBottom)">
                                      <p:cBhvr>
                                        <p:cTn id="15" dur="500"/>
                                        <p:tgtEl>
                                          <p:spTgt spid="3">
                                            <p:txEl>
                                              <p:pRg st="2" end="2"/>
                                            </p:txEl>
                                          </p:spTgt>
                                        </p:tgtEl>
                                      </p:cBhvr>
                                    </p:animEffect>
                                  </p:childTnLst>
                                </p:cTn>
                              </p:par>
                            </p:childTnLst>
                          </p:cTn>
                        </p:par>
                        <p:par>
                          <p:cTn id="16" fill="hold">
                            <p:stCondLst>
                              <p:cond delay="1500"/>
                            </p:stCondLst>
                            <p:childTnLst>
                              <p:par>
                                <p:cTn id="17" presetID="1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slide(fromBottom)">
                                      <p:cBhvr>
                                        <p:cTn id="19" dur="500"/>
                                        <p:tgtEl>
                                          <p:spTgt spid="3">
                                            <p:txEl>
                                              <p:pRg st="3" end="3"/>
                                            </p:txEl>
                                          </p:spTgt>
                                        </p:tgtEl>
                                      </p:cBhvr>
                                    </p:animEffect>
                                  </p:childTnLst>
                                </p:cTn>
                              </p:par>
                            </p:childTnLst>
                          </p:cTn>
                        </p:par>
                        <p:par>
                          <p:cTn id="20" fill="hold">
                            <p:stCondLst>
                              <p:cond delay="2000"/>
                            </p:stCondLst>
                            <p:childTnLst>
                              <p:par>
                                <p:cTn id="21" presetID="12" presetClass="entr" presetSubtype="4"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childTnLst>
                          </p:cTn>
                        </p:par>
                        <p:par>
                          <p:cTn id="24" fill="hold">
                            <p:stCondLst>
                              <p:cond delay="2500"/>
                            </p:stCondLst>
                            <p:childTnLst>
                              <p:par>
                                <p:cTn id="25" presetID="12" presetClass="entr" presetSubtype="4"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slide(fromBottom)">
                                      <p:cBhvr>
                                        <p:cTn id="27" dur="500"/>
                                        <p:tgtEl>
                                          <p:spTgt spid="3">
                                            <p:txEl>
                                              <p:pRg st="5" end="5"/>
                                            </p:txEl>
                                          </p:spTgt>
                                        </p:tgtEl>
                                      </p:cBhvr>
                                    </p:animEffect>
                                  </p:childTnLst>
                                </p:cTn>
                              </p:par>
                            </p:childTnLst>
                          </p:cTn>
                        </p:par>
                        <p:par>
                          <p:cTn id="28" fill="hold">
                            <p:stCondLst>
                              <p:cond delay="3000"/>
                            </p:stCondLst>
                            <p:childTnLst>
                              <p:par>
                                <p:cTn id="29" presetID="12" presetClass="entr" presetSubtype="4"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lide(fromBottom)">
                                      <p:cBhvr>
                                        <p:cTn id="31" dur="500"/>
                                        <p:tgtEl>
                                          <p:spTgt spid="3">
                                            <p:txEl>
                                              <p:pRg st="6" end="6"/>
                                            </p:txEl>
                                          </p:spTgt>
                                        </p:tgtEl>
                                      </p:cBhvr>
                                    </p:animEffect>
                                  </p:childTnLst>
                                </p:cTn>
                              </p:par>
                            </p:childTnLst>
                          </p:cTn>
                        </p:par>
                        <p:par>
                          <p:cTn id="32" fill="hold">
                            <p:stCondLst>
                              <p:cond delay="3500"/>
                            </p:stCondLst>
                            <p:childTnLst>
                              <p:par>
                                <p:cTn id="33" presetID="12" presetClass="entr" presetSubtype="4"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slide(fromBottom)">
                                      <p:cBhvr>
                                        <p:cTn id="35" dur="500"/>
                                        <p:tgtEl>
                                          <p:spTgt spid="3">
                                            <p:txEl>
                                              <p:pRg st="7" end="7"/>
                                            </p:txEl>
                                          </p:spTgt>
                                        </p:tgtEl>
                                      </p:cBhvr>
                                    </p:animEffect>
                                  </p:childTnLst>
                                </p:cTn>
                              </p:par>
                            </p:childTnLst>
                          </p:cTn>
                        </p:par>
                        <p:par>
                          <p:cTn id="36" fill="hold">
                            <p:stCondLst>
                              <p:cond delay="4000"/>
                            </p:stCondLst>
                            <p:childTnLst>
                              <p:par>
                                <p:cTn id="37" presetID="12" presetClass="entr" presetSubtype="4"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slide(fromBottom)">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85794"/>
            <a:ext cx="7467600" cy="631844"/>
          </a:xfrm>
        </p:spPr>
        <p:txBody>
          <a:bodyPr>
            <a:normAutofit fontScale="90000"/>
          </a:bodyPr>
          <a:lstStyle/>
          <a:p>
            <a:r>
              <a:rPr lang="el-GR" dirty="0" smtClean="0"/>
              <a:t>η έρευνα</a:t>
            </a:r>
            <a:endParaRPr lang="el-GR" dirty="0"/>
          </a:p>
        </p:txBody>
      </p:sp>
      <p:sp>
        <p:nvSpPr>
          <p:cNvPr id="3" name="2 - Θέση περιεχομένου"/>
          <p:cNvSpPr>
            <a:spLocks noGrp="1"/>
          </p:cNvSpPr>
          <p:nvPr>
            <p:ph idx="1"/>
          </p:nvPr>
        </p:nvSpPr>
        <p:spPr/>
        <p:txBody>
          <a:bodyPr/>
          <a:lstStyle/>
          <a:p>
            <a:pPr>
              <a:buNone/>
            </a:pPr>
            <a:r>
              <a:rPr lang="el-GR" dirty="0" smtClean="0"/>
              <a:t>ο σκοπός</a:t>
            </a:r>
          </a:p>
          <a:p>
            <a:r>
              <a:rPr lang="el-GR" dirty="0" smtClean="0"/>
              <a:t>Διερεύνηση του προφίλ του δημότη που απευθύνεται στο γραφείο Συμβουλευτικής της </a:t>
            </a:r>
            <a:r>
              <a:rPr lang="el-GR" dirty="0" err="1" smtClean="0"/>
              <a:t>δνσης</a:t>
            </a:r>
            <a:r>
              <a:rPr lang="el-GR" dirty="0" smtClean="0"/>
              <a:t> Κοινωνικής Μέριμνας και των Συμβουλευτικών Μονάδων του Ο.Ν.Α του Δήμου Αθηναίων</a:t>
            </a:r>
          </a:p>
          <a:p>
            <a:r>
              <a:rPr lang="el-GR" dirty="0" smtClean="0"/>
              <a:t>Η αξιολόγηση της ποιότητας των παρεχόμενων  υπηρεσιών</a:t>
            </a:r>
          </a:p>
        </p:txBody>
      </p:sp>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el-GR" dirty="0" smtClean="0"/>
              <a:t>οι επιμέρους στόχοι</a:t>
            </a:r>
          </a:p>
          <a:p>
            <a:r>
              <a:rPr lang="el-GR" dirty="0" smtClean="0"/>
              <a:t>Η διερεύνηση των δημογραφικών στοιχείων των δημοτών</a:t>
            </a:r>
          </a:p>
          <a:p>
            <a:r>
              <a:rPr lang="el-GR" dirty="0" smtClean="0"/>
              <a:t>Η διερεύνηση της πληροφόρησης γύρω από τις παρεχόμενες υπηρεσίες των γραφείων συμβουλευτικής</a:t>
            </a:r>
          </a:p>
          <a:p>
            <a:r>
              <a:rPr lang="el-GR" dirty="0" smtClean="0"/>
              <a:t>Η διερεύνηση των προσδοκιών που αναπτύσσουν σε σχέση με την αποτελεσματικότητα των υπηρεσιών </a:t>
            </a:r>
          </a:p>
          <a:p>
            <a:r>
              <a:rPr lang="el-GR" dirty="0" smtClean="0"/>
              <a:t>Η διερεύνηση δεικτών ποιότητας των παρεχόμενων υπηρεσιών</a:t>
            </a:r>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7467600" cy="4983179"/>
          </a:xfrm>
        </p:spPr>
        <p:txBody>
          <a:bodyPr>
            <a:normAutofit fontScale="92500" lnSpcReduction="10000"/>
          </a:bodyPr>
          <a:lstStyle/>
          <a:p>
            <a:pPr>
              <a:buNone/>
            </a:pPr>
            <a:r>
              <a:rPr lang="el-GR" dirty="0" smtClean="0"/>
              <a:t>Για το σκοπό αυτό τέθηκαν τα παρακάτω </a:t>
            </a:r>
          </a:p>
          <a:p>
            <a:pPr>
              <a:buNone/>
            </a:pPr>
            <a:r>
              <a:rPr lang="el-GR" dirty="0" smtClean="0"/>
              <a:t>διερευνητικά ερωτήματα:</a:t>
            </a:r>
          </a:p>
          <a:p>
            <a:r>
              <a:rPr lang="el-GR" dirty="0" smtClean="0"/>
              <a:t>Ποιοι δημότες απευθύνονται στο Γραφείο Συμβουλευτικής;</a:t>
            </a:r>
          </a:p>
          <a:p>
            <a:r>
              <a:rPr lang="el-GR" dirty="0" smtClean="0"/>
              <a:t>Για ποιους κυρίως λόγους;</a:t>
            </a:r>
          </a:p>
          <a:p>
            <a:r>
              <a:rPr lang="el-GR" dirty="0" smtClean="0"/>
              <a:t>Είναι ικανοποιημένοι από τις παρεχόμενες υπηρεσίες;</a:t>
            </a:r>
          </a:p>
          <a:p>
            <a:r>
              <a:rPr lang="el-GR" dirty="0" smtClean="0"/>
              <a:t>Σε σχέση με τα δημογραφικά στοιχεία υπάρχουν διαφοροποιήσεις όσον αφορά στους λόγους για τους οποίους απευθύνονται;</a:t>
            </a:r>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1500174"/>
            <a:ext cx="6900882" cy="560406"/>
          </a:xfrm>
        </p:spPr>
        <p:txBody>
          <a:bodyPr>
            <a:normAutofit fontScale="90000"/>
          </a:bodyPr>
          <a:lstStyle/>
          <a:p>
            <a:r>
              <a:rPr lang="el-GR" dirty="0" smtClean="0"/>
              <a:t>μέσα συλλογής δεδομένων</a:t>
            </a:r>
            <a:endParaRPr lang="el-GR" dirty="0"/>
          </a:p>
        </p:txBody>
      </p:sp>
      <p:sp>
        <p:nvSpPr>
          <p:cNvPr id="3" name="2 - Θέση περιεχομένου"/>
          <p:cNvSpPr>
            <a:spLocks noGrp="1"/>
          </p:cNvSpPr>
          <p:nvPr>
            <p:ph idx="1"/>
          </p:nvPr>
        </p:nvSpPr>
        <p:spPr>
          <a:xfrm>
            <a:off x="457200" y="2714620"/>
            <a:ext cx="7467600" cy="3411543"/>
          </a:xfrm>
        </p:spPr>
        <p:txBody>
          <a:bodyPr/>
          <a:lstStyle/>
          <a:p>
            <a:r>
              <a:rPr lang="el-GR" dirty="0" smtClean="0"/>
              <a:t>Για την υλοποίηση του ερευνητικού σχεδιασμού χρησιμοποιήθηκε το ανώνυμο </a:t>
            </a:r>
            <a:r>
              <a:rPr lang="el-GR" dirty="0" err="1" smtClean="0"/>
              <a:t>αυτοσυμπληρούμενο</a:t>
            </a:r>
            <a:r>
              <a:rPr lang="el-GR" dirty="0" smtClean="0"/>
              <a:t> Ερωτηματολόγιο ως μέσο συλλογής των δεδομένων της έρευνας</a:t>
            </a:r>
          </a:p>
          <a:p>
            <a:endParaRPr lang="el-GR" dirty="0"/>
          </a:p>
        </p:txBody>
      </p:sp>
      <p:sp>
        <p:nvSpPr>
          <p:cNvPr id="5"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7467600" cy="774720"/>
          </a:xfrm>
        </p:spPr>
        <p:txBody>
          <a:bodyPr>
            <a:normAutofit fontScale="90000"/>
          </a:bodyPr>
          <a:lstStyle/>
          <a:p>
            <a:r>
              <a:rPr lang="el-GR" dirty="0" smtClean="0"/>
              <a:t>δείγμα </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Ως τομέας της έρευνας επιλέχθηκαν οι Συμβουλευτικές Μονάδες του Τμήματος Κοινωνικών Προγραμμάτων της Διεύθυνσης Κοινωνικής Αλληλεγγύης του Ο.Ν.Α στα επτά διαμερίσματα και η Διεύθυνση Κοινωνικής Μέριμνας του Δήμου Αθηναίων</a:t>
            </a:r>
          </a:p>
          <a:p>
            <a:r>
              <a:rPr lang="el-GR" dirty="0" smtClean="0"/>
              <a:t>Η έρευνα διεξήχθη σε 130 δημότες που απευθύνθηκαν στις παραπάνω υπηρεσίες στο χρονικό διάστημα Οκτώβριος-Δεκέμβριος 2010.</a:t>
            </a:r>
          </a:p>
          <a:p>
            <a:endParaRPr lang="el-GR" dirty="0"/>
          </a:p>
        </p:txBody>
      </p:sp>
      <p:sp>
        <p:nvSpPr>
          <p:cNvPr id="4" name="1 - Τίτλος"/>
          <p:cNvSpPr txBox="1">
            <a:spLocks/>
          </p:cNvSpPr>
          <p:nvPr/>
        </p:nvSpPr>
        <p:spPr>
          <a:xfrm>
            <a:off x="457200" y="274638"/>
            <a:ext cx="7467600" cy="511156"/>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900" b="0" i="0" u="none" strike="noStrike" kern="1200" cap="none" spc="0" normalizeH="0" baseline="0" noProof="0" dirty="0" smtClean="0">
                <a:ln>
                  <a:noFill/>
                </a:ln>
                <a:solidFill>
                  <a:schemeClr val="tx1"/>
                </a:solidFill>
                <a:effectLst/>
                <a:uLnTx/>
                <a:uFillTx/>
                <a:latin typeface="+mj-lt"/>
                <a:ea typeface="+mj-ea"/>
                <a:cs typeface="+mj-cs"/>
              </a:rPr>
              <a:t>Το προφίλ των ατόμων και η ικανοποίησή τους από τις παρεχόμενες υπηρεσίες συμβουλευτικής και υποστηρικτικής του Δήμου Αθηναίων</a:t>
            </a:r>
            <a:br>
              <a:rPr kumimoji="0" lang="el-GR" sz="900" b="0" i="0" u="none" strike="noStrike" kern="1200" cap="none" spc="0" normalizeH="0" baseline="0" noProof="0" dirty="0" smtClean="0">
                <a:ln>
                  <a:noFill/>
                </a:ln>
                <a:solidFill>
                  <a:schemeClr val="tx1"/>
                </a:solidFill>
                <a:effectLst/>
                <a:uLnTx/>
                <a:uFillTx/>
                <a:latin typeface="+mj-lt"/>
                <a:ea typeface="+mj-ea"/>
                <a:cs typeface="+mj-cs"/>
              </a:rPr>
            </a:br>
            <a:endParaRPr kumimoji="0" lang="el-GR" sz="9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665</TotalTime>
  <Words>2012</Words>
  <Application>Microsoft Office PowerPoint</Application>
  <PresentationFormat>Προβολή στην οθόνη (4:3)</PresentationFormat>
  <Paragraphs>784</Paragraphs>
  <Slides>27</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27</vt:i4>
      </vt:variant>
    </vt:vector>
  </HeadingPairs>
  <TitlesOfParts>
    <vt:vector size="29" baseType="lpstr">
      <vt:lpstr>Τεχνικό</vt:lpstr>
      <vt:lpstr>Clip</vt:lpstr>
      <vt:lpstr>"Το προφιλ των ατομων και η ικανοποιηση τουσ απο τισ παρεχομενεσ υπηρεσιεσ συμβουλευτικησ και υποστηρικτικησ του δημου αθηναιων"</vt:lpstr>
      <vt:lpstr>Το προφίλ των ατόμων και η ικανοποίησή τους από τις παρεχόμενες υπηρεσίες συμβουλευτικής και υποστηρικτικής του Δήμου Αθηναίων </vt:lpstr>
      <vt:lpstr>Το προφίλ των ατόμων και η ικανοποίησή τους από τις παρεχόμενες υπηρεσίες συμβουλευτικής και υποστηρικτικής του Δήμου Αθηναίων </vt:lpstr>
      <vt:lpstr>Έρευνες έχουν δείξει ύπαρξη κοινών κριτηρίων αξιολόγησης των υπηρεσιών από τους εξυπηρετούμενους, όπως:</vt:lpstr>
      <vt:lpstr>η έρευνα</vt:lpstr>
      <vt:lpstr>Διαφάνεια 6</vt:lpstr>
      <vt:lpstr>Διαφάνεια 7</vt:lpstr>
      <vt:lpstr>μέσα συλλογής δεδομένων</vt:lpstr>
      <vt:lpstr>δείγμα </vt:lpstr>
      <vt:lpstr>ερευνητική στρατηγική</vt:lpstr>
      <vt:lpstr>περιγραφικά αποτελέσματα</vt:lpstr>
      <vt:lpstr>Διαφάνεια 12</vt:lpstr>
      <vt:lpstr>Διαφάνεια 13</vt:lpstr>
      <vt:lpstr>Διαφάνεια 14</vt:lpstr>
      <vt:lpstr>Πιο αναλυτικά:</vt:lpstr>
      <vt:lpstr>Διαφάνεια 16</vt:lpstr>
      <vt:lpstr>Διαφάνεια 17</vt:lpstr>
      <vt:lpstr>Διαφάνεια 18</vt:lpstr>
      <vt:lpstr>Διαφάνεια 19</vt:lpstr>
      <vt:lpstr>Διαφάνεια 20</vt:lpstr>
      <vt:lpstr>Διαφάνεια 21</vt:lpstr>
      <vt:lpstr>συμπεράσματα</vt:lpstr>
      <vt:lpstr>συμπεράσματα</vt:lpstr>
      <vt:lpstr>συμπεράσματα</vt:lpstr>
      <vt:lpstr>προτάσεις</vt:lpstr>
      <vt:lpstr>Διαφάνεια 26</vt:lpstr>
      <vt:lpstr>Διαφάνεια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προφιλ των ατομων και η ικανοποιηση τους απο τις παρεχομενεσ υπηρεσιεσ συμβουλευτικησ και υποστηρικτικησ του δημου αθηναιων"</dc:title>
  <dc:creator>baggelhs</dc:creator>
  <cp:lastModifiedBy>Vangelis</cp:lastModifiedBy>
  <cp:revision>51</cp:revision>
  <dcterms:created xsi:type="dcterms:W3CDTF">2011-10-04T08:12:32Z</dcterms:created>
  <dcterms:modified xsi:type="dcterms:W3CDTF">2011-10-25T18:24:11Z</dcterms:modified>
</cp:coreProperties>
</file>