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drawings/drawing2.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xls" ContentType="application/vnd.ms-exce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package" ContentType="application/vnd.openxmlformats-officedocument.package"/>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59" r:id="rId5"/>
    <p:sldId id="261" r:id="rId6"/>
    <p:sldId id="260" r:id="rId7"/>
    <p:sldId id="264" r:id="rId8"/>
    <p:sldId id="262" r:id="rId9"/>
    <p:sldId id="263"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F2CE"/>
    <a:srgbClr val="D2ECB6"/>
    <a:srgbClr val="BAE28E"/>
    <a:srgbClr val="006600"/>
    <a:srgbClr val="DF4158"/>
    <a:srgbClr val="9A7500"/>
    <a:srgbClr val="000099"/>
    <a:srgbClr val="00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62" autoAdjust="0"/>
    <p:restoredTop sz="86472" autoAdjust="0"/>
  </p:normalViewPr>
  <p:slideViewPr>
    <p:cSldViewPr>
      <p:cViewPr>
        <p:scale>
          <a:sx n="75" d="100"/>
          <a:sy n="75" d="100"/>
        </p:scale>
        <p:origin x="-1872" y="-84"/>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package1.package"/></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package2.package"/></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style val="7"/>
  <c:chart>
    <c:autoTitleDeleted val="1"/>
    <c:view3D>
      <c:depthPercent val="100"/>
      <c:rAngAx val="1"/>
    </c:view3D>
    <c:plotArea>
      <c:layout/>
      <c:bar3DChart>
        <c:barDir val="col"/>
        <c:grouping val="stacked"/>
        <c:ser>
          <c:idx val="0"/>
          <c:order val="0"/>
          <c:tx>
            <c:strRef>
              <c:f>Φύλλο1!$B$1</c:f>
              <c:strCache>
                <c:ptCount val="1"/>
                <c:pt idx="0">
                  <c:v>Στήλη1</c:v>
                </c:pt>
              </c:strCache>
            </c:strRef>
          </c:tx>
          <c:dLbls>
            <c:dLbl>
              <c:idx val="0"/>
              <c:layout>
                <c:manualLayout>
                  <c:x val="1.3888888888889258E-2"/>
                  <c:y val="-0.30222222222222789"/>
                </c:manualLayout>
              </c:layout>
              <c:showVal val="1"/>
            </c:dLbl>
            <c:dLbl>
              <c:idx val="1"/>
              <c:layout>
                <c:manualLayout>
                  <c:x val="0"/>
                  <c:y val="-0.1066666666666686"/>
                </c:manualLayout>
              </c:layout>
              <c:showVal val="1"/>
            </c:dLbl>
            <c:dLbl>
              <c:idx val="2"/>
              <c:layout>
                <c:manualLayout>
                  <c:x val="1.157407407407408E-2"/>
                  <c:y val="-9.7777777777777852E-2"/>
                </c:manualLayout>
              </c:layout>
              <c:showVal val="1"/>
            </c:dLbl>
            <c:dLbl>
              <c:idx val="3"/>
              <c:layout>
                <c:manualLayout>
                  <c:x val="6.9444444444446002E-3"/>
                  <c:y val="-0.10666666666666867"/>
                </c:manualLayout>
              </c:layout>
              <c:showVal val="1"/>
            </c:dLbl>
            <c:dLbl>
              <c:idx val="4"/>
              <c:layout>
                <c:manualLayout>
                  <c:x val="1.3888888888889258E-2"/>
                  <c:y val="-0.10222222222222535"/>
                </c:manualLayout>
              </c:layout>
              <c:showVal val="1"/>
            </c:dLbl>
            <c:txPr>
              <a:bodyPr/>
              <a:lstStyle/>
              <a:p>
                <a:pPr>
                  <a:defRPr sz="1600">
                    <a:latin typeface="Arial Black" pitchFamily="34" charset="0"/>
                  </a:defRPr>
                </a:pPr>
                <a:endParaRPr lang="el-GR"/>
              </a:p>
            </c:txPr>
            <c:showVal val="1"/>
          </c:dLbls>
          <c:cat>
            <c:strRef>
              <c:f>Φύλλο1!$A$2:$A$6</c:f>
              <c:strCache>
                <c:ptCount val="5"/>
                <c:pt idx="0">
                  <c:v>ΚΑΘΕ ΧΡΟΝΟ</c:v>
                </c:pt>
                <c:pt idx="1">
                  <c:v>ΚΑΘΕ ΕΞΑΜΗΝΟ</c:v>
                </c:pt>
                <c:pt idx="2">
                  <c:v>ΚΑΘΕ 3 ΧΡΟΝΙΑ</c:v>
                </c:pt>
                <c:pt idx="3">
                  <c:v>ΟΤΑΝ ΔΙΑΓΝΩΣΘΕΙ ΚΑΠOΙΟ ΠΡΟΒΛΗΜΑ</c:v>
                </c:pt>
                <c:pt idx="4">
                  <c:v>ΣΥΝΔYΑΣΜΟΣ ΤΩΝ ΠΑΡΑΠΑΝΩ</c:v>
                </c:pt>
              </c:strCache>
            </c:strRef>
          </c:cat>
          <c:val>
            <c:numRef>
              <c:f>Φύλλο1!$B$2:$B$6</c:f>
              <c:numCache>
                <c:formatCode>0.00%</c:formatCode>
                <c:ptCount val="5"/>
                <c:pt idx="0" formatCode="0%">
                  <c:v>0.8200000000000004</c:v>
                </c:pt>
                <c:pt idx="1">
                  <c:v>0.13700000000000001</c:v>
                </c:pt>
                <c:pt idx="2" formatCode="0%">
                  <c:v>1.0000000000000009E-2</c:v>
                </c:pt>
                <c:pt idx="3" formatCode="0%">
                  <c:v>1.0000000000000009E-2</c:v>
                </c:pt>
                <c:pt idx="4">
                  <c:v>2.300000000000001E-2</c:v>
                </c:pt>
              </c:numCache>
            </c:numRef>
          </c:val>
        </c:ser>
        <c:shape val="pyramid"/>
        <c:axId val="103163392"/>
        <c:axId val="103164928"/>
        <c:axId val="0"/>
      </c:bar3DChart>
      <c:catAx>
        <c:axId val="103163392"/>
        <c:scaling>
          <c:orientation val="minMax"/>
        </c:scaling>
        <c:axPos val="b"/>
        <c:numFmt formatCode="General" sourceLinked="1"/>
        <c:tickLblPos val="nextTo"/>
        <c:txPr>
          <a:bodyPr/>
          <a:lstStyle/>
          <a:p>
            <a:pPr>
              <a:defRPr sz="1100">
                <a:latin typeface="Arial Black" pitchFamily="34" charset="0"/>
              </a:defRPr>
            </a:pPr>
            <a:endParaRPr lang="el-GR"/>
          </a:p>
        </c:txPr>
        <c:crossAx val="103164928"/>
        <c:crosses val="autoZero"/>
        <c:auto val="1"/>
        <c:lblAlgn val="ctr"/>
        <c:lblOffset val="100"/>
      </c:catAx>
      <c:valAx>
        <c:axId val="103164928"/>
        <c:scaling>
          <c:orientation val="minMax"/>
        </c:scaling>
        <c:delete val="1"/>
        <c:axPos val="l"/>
        <c:numFmt formatCode="0%" sourceLinked="1"/>
        <c:tickLblPos val="none"/>
        <c:crossAx val="103163392"/>
        <c:crosses val="autoZero"/>
        <c:crossBetween val="between"/>
      </c:valAx>
      <c:spPr>
        <a:noFill/>
        <a:ln w="25404">
          <a:noFill/>
        </a:ln>
      </c:spPr>
    </c:plotArea>
    <c:plotVisOnly val="1"/>
    <c:dispBlanksAs val="gap"/>
  </c:chart>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l-GR"/>
  <c:style val="40"/>
  <c:chart>
    <c:autoTitleDeleted val="1"/>
    <c:view3D>
      <c:depthPercent val="100"/>
      <c:rAngAx val="1"/>
    </c:view3D>
    <c:plotArea>
      <c:layout>
        <c:manualLayout>
          <c:layoutTarget val="inner"/>
          <c:xMode val="edge"/>
          <c:yMode val="edge"/>
          <c:x val="0.38392903933106065"/>
          <c:y val="7.0326159230096372E-2"/>
          <c:w val="0.66026395636715662"/>
          <c:h val="0.83977042869643215"/>
        </c:manualLayout>
      </c:layout>
      <c:bar3DChart>
        <c:barDir val="bar"/>
        <c:grouping val="stacked"/>
        <c:ser>
          <c:idx val="0"/>
          <c:order val="0"/>
          <c:tx>
            <c:strRef>
              <c:f>Φύλλο1!$B$1</c:f>
              <c:strCache>
                <c:ptCount val="1"/>
                <c:pt idx="0">
                  <c:v>Σειρά 1</c:v>
                </c:pt>
              </c:strCache>
            </c:strRef>
          </c:tx>
          <c:dLbls>
            <c:dLbl>
              <c:idx val="0"/>
              <c:layout>
                <c:manualLayout>
                  <c:x val="0.22542993307257078"/>
                  <c:y val="-4.4443260058191882E-3"/>
                </c:manualLayout>
              </c:layout>
              <c:spPr>
                <a:noFill/>
                <a:ln w="25390">
                  <a:noFill/>
                </a:ln>
              </c:spPr>
              <c:txPr>
                <a:bodyPr/>
                <a:lstStyle/>
                <a:p>
                  <a:pPr>
                    <a:defRPr sz="1599"/>
                  </a:pPr>
                  <a:endParaRPr lang="el-GR"/>
                </a:p>
              </c:txPr>
              <c:showVal val="1"/>
            </c:dLbl>
            <c:dLbl>
              <c:idx val="1"/>
              <c:layout>
                <c:manualLayout>
                  <c:x val="0.30333061283789053"/>
                  <c:y val="-0.12444444444444452"/>
                </c:manualLayout>
              </c:layout>
              <c:spPr>
                <a:noFill/>
                <a:ln w="25390">
                  <a:noFill/>
                </a:ln>
              </c:spPr>
              <c:txPr>
                <a:bodyPr/>
                <a:lstStyle/>
                <a:p>
                  <a:pPr>
                    <a:defRPr sz="1599"/>
                  </a:pPr>
                  <a:endParaRPr lang="el-GR"/>
                </a:p>
              </c:txPr>
              <c:showVal val="1"/>
            </c:dLbl>
            <c:dLbl>
              <c:idx val="2"/>
              <c:layout>
                <c:manualLayout>
                  <c:x val="0.1182033096926714"/>
                  <c:y val="-8.8888888888891248E-3"/>
                </c:manualLayout>
              </c:layout>
              <c:spPr>
                <a:noFill/>
                <a:ln w="25390">
                  <a:noFill/>
                </a:ln>
              </c:spPr>
              <c:txPr>
                <a:bodyPr/>
                <a:lstStyle/>
                <a:p>
                  <a:pPr>
                    <a:defRPr sz="1599"/>
                  </a:pPr>
                  <a:endParaRPr lang="el-GR"/>
                </a:p>
              </c:txPr>
              <c:showVal val="1"/>
            </c:dLbl>
            <c:dLbl>
              <c:idx val="3"/>
              <c:layout>
                <c:manualLayout>
                  <c:x val="7.0921985815602884E-2"/>
                  <c:y val="8.8888888888891248E-3"/>
                </c:manualLayout>
              </c:layout>
              <c:spPr>
                <a:noFill/>
                <a:ln w="25390">
                  <a:noFill/>
                </a:ln>
              </c:spPr>
              <c:txPr>
                <a:bodyPr/>
                <a:lstStyle/>
                <a:p>
                  <a:pPr>
                    <a:defRPr sz="1599"/>
                  </a:pPr>
                  <a:endParaRPr lang="el-GR"/>
                </a:p>
              </c:txPr>
              <c:showVal val="1"/>
            </c:dLbl>
            <c:dLbl>
              <c:idx val="4"/>
              <c:layout>
                <c:manualLayout>
                  <c:x val="6.382978723404252E-2"/>
                  <c:y val="-4.4444444444444514E-3"/>
                </c:manualLayout>
              </c:layout>
              <c:spPr>
                <a:noFill/>
                <a:ln w="25390">
                  <a:noFill/>
                </a:ln>
              </c:spPr>
              <c:txPr>
                <a:bodyPr/>
                <a:lstStyle/>
                <a:p>
                  <a:pPr>
                    <a:defRPr sz="1599"/>
                  </a:pPr>
                  <a:endParaRPr lang="el-GR"/>
                </a:p>
              </c:txPr>
              <c:showVal val="1"/>
            </c:dLbl>
            <c:delete val="1"/>
          </c:dLbls>
          <c:cat>
            <c:strRef>
              <c:f>Φύλλο1!$A$2:$A$6</c:f>
              <c:strCache>
                <c:ptCount val="5"/>
                <c:pt idx="0">
                  <c:v>ΣΥΜΦΩΝΩ ΑΠΟΛΥΤΑ</c:v>
                </c:pt>
                <c:pt idx="1">
                  <c:v>ΣΥΜΦΩΝΩ </c:v>
                </c:pt>
                <c:pt idx="2">
                  <c:v>ΣΥΜΦΩΝΩ ΛΙΓΟ</c:v>
                </c:pt>
                <c:pt idx="3">
                  <c:v>ΔΕΝ ΣΥΜΦΩΝΩ</c:v>
                </c:pt>
                <c:pt idx="4">
                  <c:v>ΔΕΝ ΣΥΜΦΩΝΩ ΚΑΘΟΛΟΥ</c:v>
                </c:pt>
              </c:strCache>
            </c:strRef>
          </c:cat>
          <c:val>
            <c:numRef>
              <c:f>Φύλλο1!$B$2:$B$6</c:f>
              <c:numCache>
                <c:formatCode>0.00%</c:formatCode>
                <c:ptCount val="5"/>
                <c:pt idx="0" formatCode="0%">
                  <c:v>0.31000000000000022</c:v>
                </c:pt>
                <c:pt idx="1">
                  <c:v>0.54400000000000004</c:v>
                </c:pt>
                <c:pt idx="2">
                  <c:v>0.10100000000000002</c:v>
                </c:pt>
                <c:pt idx="3" formatCode="0%">
                  <c:v>4.0000000000000022E-2</c:v>
                </c:pt>
                <c:pt idx="4">
                  <c:v>5.0000000000000036E-3</c:v>
                </c:pt>
              </c:numCache>
            </c:numRef>
          </c:val>
        </c:ser>
        <c:shape val="cylinder"/>
        <c:axId val="122287616"/>
        <c:axId val="122289152"/>
        <c:axId val="0"/>
      </c:bar3DChart>
      <c:catAx>
        <c:axId val="122287616"/>
        <c:scaling>
          <c:orientation val="minMax"/>
        </c:scaling>
        <c:axPos val="l"/>
        <c:numFmt formatCode="General" sourceLinked="1"/>
        <c:tickLblPos val="nextTo"/>
        <c:txPr>
          <a:bodyPr/>
          <a:lstStyle/>
          <a:p>
            <a:pPr>
              <a:defRPr sz="1599"/>
            </a:pPr>
            <a:endParaRPr lang="el-GR"/>
          </a:p>
        </c:txPr>
        <c:crossAx val="122289152"/>
        <c:crosses val="autoZero"/>
        <c:auto val="1"/>
        <c:lblAlgn val="ctr"/>
        <c:lblOffset val="100"/>
      </c:catAx>
      <c:valAx>
        <c:axId val="122289152"/>
        <c:scaling>
          <c:orientation val="minMax"/>
        </c:scaling>
        <c:delete val="1"/>
        <c:axPos val="b"/>
        <c:majorGridlines/>
        <c:numFmt formatCode="0%" sourceLinked="1"/>
        <c:tickLblPos val="none"/>
        <c:crossAx val="122287616"/>
        <c:crosses val="autoZero"/>
        <c:crossBetween val="between"/>
      </c:valAx>
      <c:spPr>
        <a:noFill/>
        <a:ln w="25390">
          <a:noFill/>
        </a:ln>
      </c:spPr>
    </c:plotArea>
    <c:plotVisOnly val="1"/>
    <c:dispBlanksAs val="gap"/>
  </c:chart>
  <c:externalData r:id="rId1"/>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1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png"/></Relationships>
</file>

<file path=ppt/drawings/drawing1.xml><?xml version="1.0" encoding="utf-8"?>
<c:userShapes xmlns:c="http://schemas.openxmlformats.org/drawingml/2006/chart">
  <cdr:relSizeAnchor xmlns:cdr="http://schemas.openxmlformats.org/drawingml/2006/chartDrawing">
    <cdr:from>
      <cdr:x>0.15</cdr:x>
      <cdr:y>0</cdr:y>
    </cdr:from>
    <cdr:to>
      <cdr:x>0.25582</cdr:x>
      <cdr:y>0.14286</cdr:y>
    </cdr:to>
    <cdr:sp macro="" textlink="">
      <cdr:nvSpPr>
        <cdr:cNvPr id="2" name="1 - Έλλειψη"/>
        <cdr:cNvSpPr/>
      </cdr:nvSpPr>
      <cdr:spPr>
        <a:xfrm xmlns:a="http://schemas.openxmlformats.org/drawingml/2006/main">
          <a:off x="1296144" y="0"/>
          <a:ext cx="914400" cy="360040"/>
        </a:xfrm>
        <a:prstGeom xmlns:a="http://schemas.openxmlformats.org/drawingml/2006/main" prst="ellipse">
          <a:avLst/>
        </a:prstGeom>
        <a:noFill xmlns:a="http://schemas.openxmlformats.org/drawingml/2006/main"/>
        <a:ln xmlns:a="http://schemas.openxmlformats.org/drawingml/2006/main">
          <a:solidFill>
            <a:srgbClr val="FF0000"/>
          </a:solidFill>
          <a:prstDash val="solid"/>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0.7069</cdr:x>
      <cdr:y>0.72973</cdr:y>
    </cdr:from>
    <cdr:to>
      <cdr:x>0.78448</cdr:x>
      <cdr:y>0.89189</cdr:y>
    </cdr:to>
    <cdr:sp macro="" textlink="">
      <cdr:nvSpPr>
        <cdr:cNvPr id="3" name="2 - Έλλειψη"/>
        <cdr:cNvSpPr/>
      </cdr:nvSpPr>
      <cdr:spPr>
        <a:xfrm xmlns:a="http://schemas.openxmlformats.org/drawingml/2006/main">
          <a:off x="5904656" y="1944216"/>
          <a:ext cx="648072" cy="432048"/>
        </a:xfrm>
        <a:prstGeom xmlns:a="http://schemas.openxmlformats.org/drawingml/2006/main" prst="ellipse">
          <a:avLst/>
        </a:prstGeom>
        <a:noFill xmlns:a="http://schemas.openxmlformats.org/drawingml/2006/main"/>
        <a:ln xmlns:a="http://schemas.openxmlformats.org/drawingml/2006/main">
          <a:solidFill>
            <a:srgbClr val="FF0000"/>
          </a:solidFill>
          <a:prstDash val="solid"/>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8F4C026B-5DB0-4C3E-8C9A-A53CDE6898EE}" type="datetimeFigureOut">
              <a:rPr lang="el-GR"/>
              <a:pPr>
                <a:defRPr/>
              </a:pPr>
              <a:t>1/3/2012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8BF73330-982F-4A1B-BE27-13765D06D33D}"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6 - Ισοσκελές τρίγωνο"/>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7 - Τίτλος"/>
          <p:cNvSpPr>
            <a:spLocks noGrp="1"/>
          </p:cNvSpPr>
          <p:nvPr>
            <p:ph type="ctrTitle"/>
          </p:nvPr>
        </p:nvSpPr>
        <p:spPr>
          <a:xfrm>
            <a:off x="540544" y="776288"/>
            <a:ext cx="8062912" cy="1470025"/>
          </a:xfrm>
        </p:spPr>
        <p:txBody>
          <a:bodyPr anchor="b"/>
          <a:lstStyle>
            <a:lvl1pPr algn="r">
              <a:defRPr sz="4400"/>
            </a:lvl1pPr>
          </a:lstStyle>
          <a:p>
            <a:r>
              <a:rPr lang="el-GR" smtClean="0"/>
              <a:t>Kλικ για επεξεργασία του τίτλου</a:t>
            </a:r>
            <a:endParaRPr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5" name="27 - Θέση ημερομηνίας"/>
          <p:cNvSpPr>
            <a:spLocks noGrp="1"/>
          </p:cNvSpPr>
          <p:nvPr>
            <p:ph type="dt" sz="half" idx="10"/>
          </p:nvPr>
        </p:nvSpPr>
        <p:spPr>
          <a:xfrm>
            <a:off x="1371600" y="6011863"/>
            <a:ext cx="5791200" cy="365125"/>
          </a:xfrm>
        </p:spPr>
        <p:txBody>
          <a:bodyPr tIns="0" bIns="0" anchor="t"/>
          <a:lstStyle>
            <a:lvl1pPr algn="r">
              <a:defRPr sz="1000" smtClean="0"/>
            </a:lvl1pPr>
          </a:lstStyle>
          <a:p>
            <a:pPr>
              <a:defRPr/>
            </a:pPr>
            <a:fld id="{17918AB2-8667-48C9-8DF0-3184971892D8}" type="datetimeFigureOut">
              <a:rPr lang="el-GR"/>
              <a:pPr>
                <a:defRPr/>
              </a:pPr>
              <a:t>1/3/2012</a:t>
            </a:fld>
            <a:endParaRPr lang="el-GR"/>
          </a:p>
        </p:txBody>
      </p:sp>
      <p:sp>
        <p:nvSpPr>
          <p:cNvPr id="6" name="16 - Θέση υποσέλιδου"/>
          <p:cNvSpPr>
            <a:spLocks noGrp="1"/>
          </p:cNvSpPr>
          <p:nvPr>
            <p:ph type="ftr" sz="quarter" idx="11"/>
          </p:nvPr>
        </p:nvSpPr>
        <p:spPr>
          <a:xfrm>
            <a:off x="1371600" y="5649913"/>
            <a:ext cx="5791200" cy="365125"/>
          </a:xfrm>
        </p:spPr>
        <p:txBody>
          <a:bodyPr tIns="0" bIns="0"/>
          <a:lstStyle>
            <a:lvl1pPr algn="r">
              <a:defRPr sz="1100"/>
            </a:lvl1pPr>
          </a:lstStyle>
          <a:p>
            <a:pPr>
              <a:defRPr/>
            </a:pPr>
            <a:endParaRPr lang="el-GR"/>
          </a:p>
        </p:txBody>
      </p:sp>
      <p:sp>
        <p:nvSpPr>
          <p:cNvPr id="7" name="28 - Θέση αριθμού διαφάνειας"/>
          <p:cNvSpPr>
            <a:spLocks noGrp="1"/>
          </p:cNvSpPr>
          <p:nvPr>
            <p:ph type="sldNum" sz="quarter" idx="12"/>
          </p:nvPr>
        </p:nvSpPr>
        <p:spPr>
          <a:xfrm>
            <a:off x="8391525" y="5753100"/>
            <a:ext cx="503238" cy="365125"/>
          </a:xfrm>
        </p:spPr>
        <p:txBody>
          <a:bodyPr anchor="ctr"/>
          <a:lstStyle>
            <a:lvl1pPr algn="ctr">
              <a:defRPr sz="1300" smtClean="0">
                <a:solidFill>
                  <a:srgbClr val="FFFFFF"/>
                </a:solidFill>
              </a:defRPr>
            </a:lvl1pPr>
          </a:lstStyle>
          <a:p>
            <a:pPr>
              <a:defRPr/>
            </a:pPr>
            <a:fld id="{2D85EEBE-6BC6-4ABC-B103-98542FDC3133}" type="slidenum">
              <a:rPr lang="el-GR"/>
              <a:pPr>
                <a:defRPr/>
              </a:pPr>
              <a:t>‹#›</a:t>
            </a:fld>
            <a:endParaRPr lang="el-GR"/>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lvl1pPr>
              <a:defRPr/>
            </a:lvl1pPr>
          </a:lstStyle>
          <a:p>
            <a:pPr>
              <a:defRPr/>
            </a:pPr>
            <a:fld id="{7529EFDD-7B7B-49C3-9E3D-3030F558740C}" type="datetimeFigureOut">
              <a:rPr lang="el-GR"/>
              <a:pPr>
                <a:defRPr/>
              </a:pPr>
              <a:t>1/3/2012</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B7D631FD-C1E2-46AB-995B-B66820D0D8EC}" type="slidenum">
              <a:rPr lang="el-GR"/>
              <a:pPr>
                <a:defRPr/>
              </a:pPr>
              <a:t>‹#›</a:t>
            </a:fld>
            <a:endParaRPr lang="el-GR"/>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lvl1pPr>
              <a:defRPr/>
            </a:lvl1pPr>
          </a:lstStyle>
          <a:p>
            <a:pPr>
              <a:defRPr/>
            </a:pPr>
            <a:fld id="{5A88448D-EA20-4CE3-83B9-29F4FF4D4F51}" type="datetimeFigureOut">
              <a:rPr lang="el-GR"/>
              <a:pPr>
                <a:defRPr/>
              </a:pPr>
              <a:t>1/3/2012</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B502B3D5-F37B-43C8-A55C-C0D5E07FF878}" type="slidenum">
              <a:rPr lang="el-GR"/>
              <a:pPr>
                <a:defRPr/>
              </a:pPr>
              <a:t>‹#›</a:t>
            </a:fld>
            <a:endParaRPr lang="el-GR"/>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a:xfrm>
            <a:off x="457200" y="1882808"/>
            <a:ext cx="822960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a:xfrm>
            <a:off x="4791075" y="6480175"/>
            <a:ext cx="2133600" cy="301625"/>
          </a:xfrm>
        </p:spPr>
        <p:txBody>
          <a:bodyPr/>
          <a:lstStyle>
            <a:lvl1pPr>
              <a:defRPr/>
            </a:lvl1pPr>
          </a:lstStyle>
          <a:p>
            <a:pPr>
              <a:defRPr/>
            </a:pPr>
            <a:fld id="{5909029F-2C07-4E62-9580-10248E6363F7}" type="datetimeFigureOut">
              <a:rPr lang="el-GR"/>
              <a:pPr>
                <a:defRPr/>
              </a:pPr>
              <a:t>1/3/2012</a:t>
            </a:fld>
            <a:endParaRPr lang="el-GR"/>
          </a:p>
        </p:txBody>
      </p:sp>
      <p:sp>
        <p:nvSpPr>
          <p:cNvPr id="5" name="4 - Θέση υποσέλιδου"/>
          <p:cNvSpPr>
            <a:spLocks noGrp="1"/>
          </p:cNvSpPr>
          <p:nvPr>
            <p:ph type="ftr" sz="quarter" idx="11"/>
          </p:nvPr>
        </p:nvSpPr>
        <p:spPr>
          <a:xfrm>
            <a:off x="457200" y="6481763"/>
            <a:ext cx="4259263" cy="300037"/>
          </a:xfrm>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D54E2C2A-8D17-4766-BB05-F84AA151DE4B}" type="slidenum">
              <a:rPr lang="el-GR"/>
              <a:pPr>
                <a:defRPr/>
              </a:pPr>
              <a:t>‹#›</a:t>
            </a:fld>
            <a:endParaRPr lang="el-GR"/>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4" name="8 - Ορθογώνιο τρίγωνο"/>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7 - Ισοσκελές τρίγωνο"/>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10 - Ευθεία γραμμή σύνδεσης"/>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9 - Ευθεία γραμμή σύνδεσης"/>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lstStyle>
            <a:lvl1pPr marL="0" algn="l">
              <a:buNone/>
              <a:defRPr sz="3600" b="1" cap="none" baseline="0"/>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8" name="3 - Θέση ημερομηνίας"/>
          <p:cNvSpPr>
            <a:spLocks noGrp="1"/>
          </p:cNvSpPr>
          <p:nvPr>
            <p:ph type="dt" sz="half" idx="10"/>
          </p:nvPr>
        </p:nvSpPr>
        <p:spPr>
          <a:xfrm>
            <a:off x="6956425" y="6477000"/>
            <a:ext cx="2133600" cy="304800"/>
          </a:xfrm>
        </p:spPr>
        <p:txBody>
          <a:bodyPr/>
          <a:lstStyle>
            <a:lvl1pPr>
              <a:defRPr/>
            </a:lvl1pPr>
          </a:lstStyle>
          <a:p>
            <a:pPr>
              <a:defRPr/>
            </a:pPr>
            <a:fld id="{50774E61-E785-4467-875C-57435318B57C}" type="datetimeFigureOut">
              <a:rPr lang="el-GR"/>
              <a:pPr>
                <a:defRPr/>
              </a:pPr>
              <a:t>1/3/2012</a:t>
            </a:fld>
            <a:endParaRPr lang="el-GR"/>
          </a:p>
        </p:txBody>
      </p:sp>
      <p:sp>
        <p:nvSpPr>
          <p:cNvPr id="9" name="4 - Θέση υποσέλιδου"/>
          <p:cNvSpPr>
            <a:spLocks noGrp="1"/>
          </p:cNvSpPr>
          <p:nvPr>
            <p:ph type="ftr" sz="quarter" idx="11"/>
          </p:nvPr>
        </p:nvSpPr>
        <p:spPr>
          <a:xfrm>
            <a:off x="2619375" y="6481763"/>
            <a:ext cx="4260850" cy="300037"/>
          </a:xfrm>
        </p:spPr>
        <p:txBody>
          <a:bodyPr/>
          <a:lstStyle>
            <a:lvl1pPr>
              <a:defRPr/>
            </a:lvl1pPr>
          </a:lstStyle>
          <a:p>
            <a:pPr>
              <a:defRPr/>
            </a:pPr>
            <a:endParaRPr lang="el-GR"/>
          </a:p>
        </p:txBody>
      </p:sp>
      <p:sp>
        <p:nvSpPr>
          <p:cNvPr id="10" name="5 - Θέση αριθμού διαφάνειας"/>
          <p:cNvSpPr>
            <a:spLocks noGrp="1"/>
          </p:cNvSpPr>
          <p:nvPr>
            <p:ph type="sldNum" sz="quarter" idx="12"/>
          </p:nvPr>
        </p:nvSpPr>
        <p:spPr>
          <a:xfrm>
            <a:off x="8450263" y="809625"/>
            <a:ext cx="503237" cy="300038"/>
          </a:xfrm>
        </p:spPr>
        <p:txBody>
          <a:bodyPr/>
          <a:lstStyle>
            <a:lvl1pPr>
              <a:defRPr/>
            </a:lvl1pPr>
          </a:lstStyle>
          <a:p>
            <a:pPr>
              <a:defRPr/>
            </a:pPr>
            <a:fld id="{93449450-7692-48CB-B704-4C47598F5F32}" type="slidenum">
              <a:rPr lang="el-GR"/>
              <a:pPr>
                <a:defRPr/>
              </a:pPr>
              <a:t>‹#›</a:t>
            </a:fld>
            <a:endParaRPr lang="el-GR"/>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ημερομηνίας"/>
          <p:cNvSpPr>
            <a:spLocks noGrp="1"/>
          </p:cNvSpPr>
          <p:nvPr>
            <p:ph type="dt" sz="half" idx="10"/>
          </p:nvPr>
        </p:nvSpPr>
        <p:spPr/>
        <p:txBody>
          <a:bodyPr/>
          <a:lstStyle>
            <a:lvl1pPr>
              <a:defRPr/>
            </a:lvl1pPr>
          </a:lstStyle>
          <a:p>
            <a:pPr>
              <a:defRPr/>
            </a:pPr>
            <a:fld id="{B0F6C58E-8A16-4A24-9857-08AABE9A1D5F}" type="datetimeFigureOut">
              <a:rPr lang="el-GR"/>
              <a:pPr>
                <a:defRPr/>
              </a:pPr>
              <a:t>1/3/2012</a:t>
            </a:fld>
            <a:endParaRPr lang="el-GR"/>
          </a:p>
        </p:txBody>
      </p:sp>
      <p:sp>
        <p:nvSpPr>
          <p:cNvPr id="6" name="5 - Θέση υποσέλιδου"/>
          <p:cNvSpPr>
            <a:spLocks noGrp="1"/>
          </p:cNvSpPr>
          <p:nvPr>
            <p:ph type="ftr" sz="quarter" idx="11"/>
          </p:nvPr>
        </p:nvSpPr>
        <p:spPr/>
        <p:txBody>
          <a:bodyPr/>
          <a:lstStyle>
            <a:lvl1pPr>
              <a:defRPr/>
            </a:lvl1pPr>
          </a:lstStyle>
          <a:p>
            <a:pPr>
              <a:defRPr/>
            </a:pPr>
            <a:endParaRPr lang="el-GR"/>
          </a:p>
        </p:txBody>
      </p:sp>
      <p:sp>
        <p:nvSpPr>
          <p:cNvPr id="7" name="6 - Θέση αριθμού διαφάνειας"/>
          <p:cNvSpPr>
            <a:spLocks noGrp="1"/>
          </p:cNvSpPr>
          <p:nvPr>
            <p:ph type="sldNum" sz="quarter" idx="12"/>
          </p:nvPr>
        </p:nvSpPr>
        <p:spPr/>
        <p:txBody>
          <a:bodyPr/>
          <a:lstStyle>
            <a:lvl1pPr>
              <a:defRPr/>
            </a:lvl1pPr>
          </a:lstStyle>
          <a:p>
            <a:pPr>
              <a:defRPr/>
            </a:pPr>
            <a:fld id="{7CC83B21-4E28-4848-A379-BE44A2663F4E}" type="slidenum">
              <a:rPr lang="el-GR"/>
              <a:pPr>
                <a:defRPr/>
              </a:pPr>
              <a:t>‹#›</a:t>
            </a:fld>
            <a:endParaRPr lang="el-GR"/>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6 - Θέση ημερομηνίας"/>
          <p:cNvSpPr>
            <a:spLocks noGrp="1"/>
          </p:cNvSpPr>
          <p:nvPr>
            <p:ph type="dt" sz="half" idx="10"/>
          </p:nvPr>
        </p:nvSpPr>
        <p:spPr>
          <a:xfrm>
            <a:off x="4791075" y="6481763"/>
            <a:ext cx="2130425" cy="301625"/>
          </a:xfrm>
        </p:spPr>
        <p:txBody>
          <a:bodyPr/>
          <a:lstStyle>
            <a:lvl1pPr>
              <a:defRPr/>
            </a:lvl1pPr>
          </a:lstStyle>
          <a:p>
            <a:pPr>
              <a:defRPr/>
            </a:pPr>
            <a:fld id="{188C3DBA-30A2-4244-8411-1D1BB1119DB0}" type="datetimeFigureOut">
              <a:rPr lang="el-GR"/>
              <a:pPr>
                <a:defRPr/>
              </a:pPr>
              <a:t>1/3/2012</a:t>
            </a:fld>
            <a:endParaRPr lang="el-GR"/>
          </a:p>
        </p:txBody>
      </p:sp>
      <p:sp>
        <p:nvSpPr>
          <p:cNvPr id="8" name="7 - Θέση υποσέλιδου"/>
          <p:cNvSpPr>
            <a:spLocks noGrp="1"/>
          </p:cNvSpPr>
          <p:nvPr>
            <p:ph type="ftr" sz="quarter" idx="11"/>
          </p:nvPr>
        </p:nvSpPr>
        <p:spPr>
          <a:xfrm>
            <a:off x="457200" y="6481763"/>
            <a:ext cx="4260850" cy="301625"/>
          </a:xfrm>
        </p:spPr>
        <p:txBody>
          <a:bodyPr/>
          <a:lstStyle>
            <a:lvl1pPr>
              <a:defRPr/>
            </a:lvl1pPr>
          </a:lstStyle>
          <a:p>
            <a:pPr>
              <a:defRPr/>
            </a:pPr>
            <a:endParaRPr lang="el-GR"/>
          </a:p>
        </p:txBody>
      </p:sp>
      <p:sp>
        <p:nvSpPr>
          <p:cNvPr id="9" name="8 - Θέση αριθμού διαφάνειας"/>
          <p:cNvSpPr>
            <a:spLocks noGrp="1"/>
          </p:cNvSpPr>
          <p:nvPr>
            <p:ph type="sldNum" sz="quarter" idx="12"/>
          </p:nvPr>
        </p:nvSpPr>
        <p:spPr>
          <a:xfrm>
            <a:off x="7589838" y="6483350"/>
            <a:ext cx="503237" cy="301625"/>
          </a:xfrm>
        </p:spPr>
        <p:txBody>
          <a:bodyPr/>
          <a:lstStyle>
            <a:lvl1pPr algn="ctr">
              <a:defRPr smtClean="0"/>
            </a:lvl1pPr>
          </a:lstStyle>
          <a:p>
            <a:pPr>
              <a:defRPr/>
            </a:pPr>
            <a:fld id="{22EFE7F0-EA69-42CA-8E76-D9FABD67D8C6}" type="slidenum">
              <a:rPr lang="el-GR"/>
              <a:pPr>
                <a:defRPr/>
              </a:pPr>
              <a:t>‹#›</a:t>
            </a:fld>
            <a:endParaRPr lang="el-GR"/>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lang="el-GR" smtClean="0"/>
              <a:t>Kλικ για επεξεργασία του τίτλου</a:t>
            </a:r>
            <a:endParaRPr lang="en-US"/>
          </a:p>
        </p:txBody>
      </p:sp>
      <p:sp>
        <p:nvSpPr>
          <p:cNvPr id="3" name="2 - Θέση ημερομηνίας"/>
          <p:cNvSpPr>
            <a:spLocks noGrp="1"/>
          </p:cNvSpPr>
          <p:nvPr>
            <p:ph type="dt" sz="half" idx="10"/>
          </p:nvPr>
        </p:nvSpPr>
        <p:spPr/>
        <p:txBody>
          <a:bodyPr/>
          <a:lstStyle>
            <a:lvl1pPr>
              <a:defRPr/>
            </a:lvl1pPr>
          </a:lstStyle>
          <a:p>
            <a:pPr>
              <a:defRPr/>
            </a:pPr>
            <a:fld id="{1519DD92-2795-413B-B6D4-FE7E7435EA7B}" type="datetimeFigureOut">
              <a:rPr lang="el-GR"/>
              <a:pPr>
                <a:defRPr/>
              </a:pPr>
              <a:t>1/3/2012</a:t>
            </a:fld>
            <a:endParaRPr lang="el-GR"/>
          </a:p>
        </p:txBody>
      </p:sp>
      <p:sp>
        <p:nvSpPr>
          <p:cNvPr id="4" name="3 - Θέση υποσέλιδου"/>
          <p:cNvSpPr>
            <a:spLocks noGrp="1"/>
          </p:cNvSpPr>
          <p:nvPr>
            <p:ph type="ftr" sz="quarter" idx="11"/>
          </p:nvPr>
        </p:nvSpPr>
        <p:spPr/>
        <p:txBody>
          <a:bodyPr/>
          <a:lstStyle>
            <a:lvl1pPr>
              <a:defRPr/>
            </a:lvl1pPr>
          </a:lstStyle>
          <a:p>
            <a:pPr>
              <a:defRPr/>
            </a:pPr>
            <a:endParaRPr lang="el-GR"/>
          </a:p>
        </p:txBody>
      </p:sp>
      <p:sp>
        <p:nvSpPr>
          <p:cNvPr id="5" name="4 - Θέση αριθμού διαφάνειας"/>
          <p:cNvSpPr>
            <a:spLocks noGrp="1"/>
          </p:cNvSpPr>
          <p:nvPr>
            <p:ph type="sldNum" sz="quarter" idx="12"/>
          </p:nvPr>
        </p:nvSpPr>
        <p:spPr/>
        <p:txBody>
          <a:bodyPr/>
          <a:lstStyle>
            <a:lvl1pPr>
              <a:defRPr/>
            </a:lvl1pPr>
          </a:lstStyle>
          <a:p>
            <a:pPr>
              <a:defRPr/>
            </a:pPr>
            <a:fld id="{A4F7E105-9C4B-4FBB-AF40-D59CACC374E2}" type="slidenum">
              <a:rPr lang="el-GR"/>
              <a:pPr>
                <a:defRPr/>
              </a:pPr>
              <a:t>‹#›</a:t>
            </a:fld>
            <a:endParaRPr lang="el-GR"/>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pPr>
              <a:defRPr/>
            </a:pPr>
            <a:fld id="{1A8BCB48-1656-4AA1-BD22-533CD1CEECBF}" type="datetimeFigureOut">
              <a:rPr lang="el-GR"/>
              <a:pPr>
                <a:defRPr/>
              </a:pPr>
              <a:t>1/3/2012</a:t>
            </a:fld>
            <a:endParaRPr lang="el-GR"/>
          </a:p>
        </p:txBody>
      </p:sp>
      <p:sp>
        <p:nvSpPr>
          <p:cNvPr id="3" name="2 - Θέση υποσέλιδου"/>
          <p:cNvSpPr>
            <a:spLocks noGrp="1"/>
          </p:cNvSpPr>
          <p:nvPr>
            <p:ph type="ftr" sz="quarter" idx="11"/>
          </p:nvPr>
        </p:nvSpPr>
        <p:spPr/>
        <p:txBody>
          <a:bodyPr/>
          <a:lstStyle>
            <a:lvl1pPr>
              <a:defRPr/>
            </a:lvl1pPr>
          </a:lstStyle>
          <a:p>
            <a:pPr>
              <a:defRPr/>
            </a:pPr>
            <a:endParaRPr lang="el-GR"/>
          </a:p>
        </p:txBody>
      </p:sp>
      <p:sp>
        <p:nvSpPr>
          <p:cNvPr id="4" name="3 - Θέση αριθμού διαφάνειας"/>
          <p:cNvSpPr>
            <a:spLocks noGrp="1"/>
          </p:cNvSpPr>
          <p:nvPr>
            <p:ph type="sldNum" sz="quarter" idx="12"/>
          </p:nvPr>
        </p:nvSpPr>
        <p:spPr/>
        <p:txBody>
          <a:bodyPr/>
          <a:lstStyle>
            <a:lvl1pPr>
              <a:defRPr/>
            </a:lvl1pPr>
          </a:lstStyle>
          <a:p>
            <a:pPr>
              <a:defRPr/>
            </a:pPr>
            <a:fld id="{A50D1D4F-F184-4B78-9FC4-9E6BF1846A87}" type="slidenum">
              <a:rPr lang="el-GR"/>
              <a:pPr>
                <a:defRPr/>
              </a:pPr>
              <a:t>‹#›</a:t>
            </a:fld>
            <a:endParaRPr lang="el-GR"/>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ημερομηνίας"/>
          <p:cNvSpPr>
            <a:spLocks noGrp="1"/>
          </p:cNvSpPr>
          <p:nvPr>
            <p:ph type="dt" sz="half" idx="10"/>
          </p:nvPr>
        </p:nvSpPr>
        <p:spPr>
          <a:xfrm>
            <a:off x="6278563" y="6556375"/>
            <a:ext cx="2133600" cy="301625"/>
          </a:xfrm>
        </p:spPr>
        <p:txBody>
          <a:bodyPr/>
          <a:lstStyle>
            <a:lvl1pPr>
              <a:defRPr sz="900" smtClean="0"/>
            </a:lvl1pPr>
          </a:lstStyle>
          <a:p>
            <a:pPr>
              <a:defRPr/>
            </a:pPr>
            <a:fld id="{89F4586A-14D4-4B3E-84EF-D63743DED667}" type="datetimeFigureOut">
              <a:rPr lang="el-GR"/>
              <a:pPr>
                <a:defRPr/>
              </a:pPr>
              <a:t>1/3/2012</a:t>
            </a:fld>
            <a:endParaRPr lang="el-GR"/>
          </a:p>
        </p:txBody>
      </p:sp>
      <p:sp>
        <p:nvSpPr>
          <p:cNvPr id="6" name="5 - Θέση υποσέλιδου"/>
          <p:cNvSpPr>
            <a:spLocks noGrp="1"/>
          </p:cNvSpPr>
          <p:nvPr>
            <p:ph type="ftr" sz="quarter" idx="11"/>
          </p:nvPr>
        </p:nvSpPr>
        <p:spPr>
          <a:xfrm>
            <a:off x="1135063" y="6556375"/>
            <a:ext cx="5143500" cy="301625"/>
          </a:xfrm>
        </p:spPr>
        <p:txBody>
          <a:bodyPr/>
          <a:lstStyle>
            <a:lvl1pPr>
              <a:defRPr sz="900"/>
            </a:lvl1pPr>
          </a:lstStyle>
          <a:p>
            <a:pPr>
              <a:defRPr/>
            </a:pPr>
            <a:endParaRPr lang="el-GR"/>
          </a:p>
        </p:txBody>
      </p:sp>
      <p:sp>
        <p:nvSpPr>
          <p:cNvPr id="7" name="6 - Θέση αριθμού διαφάνειας"/>
          <p:cNvSpPr>
            <a:spLocks noGrp="1"/>
          </p:cNvSpPr>
          <p:nvPr>
            <p:ph type="sldNum" sz="quarter" idx="12"/>
          </p:nvPr>
        </p:nvSpPr>
        <p:spPr>
          <a:xfrm>
            <a:off x="8410575" y="6556375"/>
            <a:ext cx="503238" cy="301625"/>
          </a:xfrm>
        </p:spPr>
        <p:txBody>
          <a:bodyPr/>
          <a:lstStyle>
            <a:lvl1pPr>
              <a:defRPr sz="900" smtClean="0"/>
            </a:lvl1pPr>
          </a:lstStyle>
          <a:p>
            <a:pPr>
              <a:defRPr/>
            </a:pPr>
            <a:fld id="{D397B606-ACD6-4372-AA85-9298CA620DB1}" type="slidenum">
              <a:rPr lang="el-GR"/>
              <a:pPr>
                <a:defRPr/>
              </a:pPr>
              <a:t>‹#›</a:t>
            </a:fld>
            <a:endParaRPr lang="el-GR"/>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l-GR" noProof="0" smtClean="0"/>
              <a:t>Κάντε κλικ στο εικονίδιο για να προσθέσετε μια εικόνα</a:t>
            </a:r>
            <a:endParaRPr lang="en-US" noProof="0"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700" y="6556375"/>
            <a:ext cx="2101850" cy="301625"/>
          </a:xfrm>
        </p:spPr>
        <p:txBody>
          <a:bodyPr/>
          <a:lstStyle>
            <a:lvl1pPr>
              <a:defRPr sz="900" smtClean="0"/>
            </a:lvl1pPr>
          </a:lstStyle>
          <a:p>
            <a:pPr>
              <a:defRPr/>
            </a:pPr>
            <a:fld id="{17783AEB-FA3C-4104-901B-DDA41F0AD735}" type="datetimeFigureOut">
              <a:rPr lang="el-GR"/>
              <a:pPr>
                <a:defRPr/>
              </a:pPr>
              <a:t>1/3/2012</a:t>
            </a:fld>
            <a:endParaRPr lang="el-GR"/>
          </a:p>
        </p:txBody>
      </p:sp>
      <p:sp>
        <p:nvSpPr>
          <p:cNvPr id="6" name="5 - Θέση υποσέλιδου"/>
          <p:cNvSpPr>
            <a:spLocks noGrp="1"/>
          </p:cNvSpPr>
          <p:nvPr>
            <p:ph type="ftr" sz="quarter" idx="11"/>
          </p:nvPr>
        </p:nvSpPr>
        <p:spPr>
          <a:xfrm>
            <a:off x="1169988" y="6557963"/>
            <a:ext cx="4948237" cy="301625"/>
          </a:xfrm>
        </p:spPr>
        <p:txBody>
          <a:bodyPr/>
          <a:lstStyle>
            <a:lvl1pPr>
              <a:defRPr sz="900"/>
            </a:lvl1pPr>
          </a:lstStyle>
          <a:p>
            <a:pPr>
              <a:defRPr/>
            </a:pPr>
            <a:endParaRPr lang="el-GR"/>
          </a:p>
        </p:txBody>
      </p:sp>
      <p:sp>
        <p:nvSpPr>
          <p:cNvPr id="7" name="6 - Θέση αριθμού διαφάνειας"/>
          <p:cNvSpPr>
            <a:spLocks noGrp="1"/>
          </p:cNvSpPr>
          <p:nvPr>
            <p:ph type="sldNum" sz="quarter" idx="12"/>
          </p:nvPr>
        </p:nvSpPr>
        <p:spPr>
          <a:xfrm>
            <a:off x="8216900" y="6556375"/>
            <a:ext cx="366713" cy="301625"/>
          </a:xfrm>
        </p:spPr>
        <p:txBody>
          <a:bodyPr/>
          <a:lstStyle>
            <a:lvl1pPr algn="ctr">
              <a:defRPr sz="900" smtClean="0"/>
            </a:lvl1pPr>
          </a:lstStyle>
          <a:p>
            <a:pPr>
              <a:defRPr/>
            </a:pPr>
            <a:fld id="{7AAD33DA-F289-4911-B351-763B09EB1061}" type="slidenum">
              <a:rPr lang="el-GR"/>
              <a:pPr>
                <a:defRPr/>
              </a:pPr>
              <a:t>‹#›</a:t>
            </a:fld>
            <a:endParaRPr lang="el-GR"/>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3F3D1"/>
        </a:solidFill>
        <a:effectLst/>
      </p:bgPr>
    </p:bg>
    <p:spTree>
      <p:nvGrpSpPr>
        <p:cNvPr id="1" name=""/>
        <p:cNvGrpSpPr/>
        <p:nvPr/>
      </p:nvGrpSpPr>
      <p:grpSpPr>
        <a:xfrm>
          <a:off x="0" y="0"/>
          <a:ext cx="0" cy="0"/>
          <a:chOff x="0" y="0"/>
          <a:chExt cx="0" cy="0"/>
        </a:xfrm>
      </p:grpSpPr>
      <p:sp>
        <p:nvSpPr>
          <p:cNvPr id="11" name="10 - Ορθογώνιο τρίγωνο"/>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7 - Ευθεία γραμμή σύνδεσης"/>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8288"/>
            <a:ext cx="8229600" cy="1398587"/>
          </a:xfrm>
          <a:prstGeom prst="rect">
            <a:avLst/>
          </a:prstGeom>
        </p:spPr>
        <p:txBody>
          <a:bodyPr vert="horz" anchor="ctr">
            <a:normAutofit/>
          </a:bodyPr>
          <a:lstStyle/>
          <a:p>
            <a:r>
              <a:rPr lang="el-GR" smtClean="0"/>
              <a:t>Kλικ για επεξεργασία του τίτλου</a:t>
            </a:r>
            <a:endParaRPr lang="en-US"/>
          </a:p>
        </p:txBody>
      </p:sp>
      <p:sp>
        <p:nvSpPr>
          <p:cNvPr id="1030" name="12 - Θέση κειμένου"/>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4" name="13 - Θέση ημερομηνίας"/>
          <p:cNvSpPr>
            <a:spLocks noGrp="1"/>
          </p:cNvSpPr>
          <p:nvPr>
            <p:ph type="dt" sz="half" idx="2"/>
          </p:nvPr>
        </p:nvSpPr>
        <p:spPr>
          <a:xfrm>
            <a:off x="4791075" y="6481763"/>
            <a:ext cx="2133600" cy="301625"/>
          </a:xfrm>
          <a:prstGeom prst="rect">
            <a:avLst/>
          </a:prstGeom>
        </p:spPr>
        <p:txBody>
          <a:bodyPr vert="horz" anchor="b"/>
          <a:lstStyle>
            <a:lvl1pPr algn="l" eaLnBrk="1" fontAlgn="auto" latinLnBrk="0" hangingPunct="1">
              <a:spcBef>
                <a:spcPts val="0"/>
              </a:spcBef>
              <a:spcAft>
                <a:spcPts val="0"/>
              </a:spcAft>
              <a:defRPr kumimoji="0" sz="1000" b="0" smtClean="0">
                <a:solidFill>
                  <a:schemeClr val="tx1"/>
                </a:solidFill>
                <a:latin typeface="+mn-lt"/>
                <a:cs typeface="+mn-cs"/>
              </a:defRPr>
            </a:lvl1pPr>
          </a:lstStyle>
          <a:p>
            <a:pPr>
              <a:defRPr/>
            </a:pPr>
            <a:fld id="{21144C86-6CAC-426B-9F34-33FBE3766E2E}" type="datetimeFigureOut">
              <a:rPr lang="el-GR"/>
              <a:pPr>
                <a:defRPr/>
              </a:pPr>
              <a:t>1/3/2012</a:t>
            </a:fld>
            <a:endParaRPr lang="el-GR"/>
          </a:p>
        </p:txBody>
      </p:sp>
      <p:sp>
        <p:nvSpPr>
          <p:cNvPr id="3" name="2 - Θέση υποσέλιδου"/>
          <p:cNvSpPr>
            <a:spLocks noGrp="1"/>
          </p:cNvSpPr>
          <p:nvPr>
            <p:ph type="ftr" sz="quarter" idx="3"/>
          </p:nvPr>
        </p:nvSpPr>
        <p:spPr>
          <a:xfrm>
            <a:off x="457200" y="6481763"/>
            <a:ext cx="4259263" cy="3016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lstStyle>
          <a:p>
            <a:pPr>
              <a:defRPr/>
            </a:pPr>
            <a:endParaRPr lang="el-GR"/>
          </a:p>
        </p:txBody>
      </p:sp>
      <p:sp>
        <p:nvSpPr>
          <p:cNvPr id="23" name="22 - Θέση αριθμού διαφάνειας"/>
          <p:cNvSpPr>
            <a:spLocks noGrp="1"/>
          </p:cNvSpPr>
          <p:nvPr>
            <p:ph type="sldNum" sz="quarter" idx="4"/>
          </p:nvPr>
        </p:nvSpPr>
        <p:spPr>
          <a:xfrm>
            <a:off x="7589838" y="6481763"/>
            <a:ext cx="503237" cy="301625"/>
          </a:xfrm>
          <a:prstGeom prst="rect">
            <a:avLst/>
          </a:prstGeom>
        </p:spPr>
        <p:txBody>
          <a:bodyPr vert="horz" anchor="b"/>
          <a:lstStyle>
            <a:lvl1pPr algn="ctr" eaLnBrk="1" fontAlgn="auto" latinLnBrk="0" hangingPunct="1">
              <a:spcBef>
                <a:spcPts val="0"/>
              </a:spcBef>
              <a:spcAft>
                <a:spcPts val="0"/>
              </a:spcAft>
              <a:defRPr kumimoji="0" sz="1200" smtClean="0">
                <a:solidFill>
                  <a:schemeClr val="tx1"/>
                </a:solidFill>
                <a:latin typeface="+mn-lt"/>
                <a:cs typeface="+mn-cs"/>
              </a:defRPr>
            </a:lvl1pPr>
          </a:lstStyle>
          <a:p>
            <a:pPr>
              <a:defRPr/>
            </a:pPr>
            <a:fld id="{AAC35060-15E1-4C20-9449-2BFBA02A06D5}"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ransition>
    <p:wipe dir="d"/>
  </p:transition>
  <p:txStyles>
    <p:titleStyle>
      <a:lvl1pPr marL="484188" indent="-484188" algn="l" rtl="0" fontAlgn="base">
        <a:spcBef>
          <a:spcPct val="0"/>
        </a:spcBef>
        <a:spcAft>
          <a:spcPct val="0"/>
        </a:spcAft>
        <a:defRPr sz="4200" kern="1200">
          <a:ln w="6350">
            <a:solidFill>
              <a:schemeClr val="accent1">
                <a:shade val="43000"/>
              </a:schemeClr>
            </a:solidFill>
          </a:ln>
          <a:solidFill>
            <a:srgbClr val="D96C89"/>
          </a:solidFill>
          <a:effectLst>
            <a:outerShdw blurRad="26000" dist="26000" dir="14500000" algn="tl" rotWithShape="0">
              <a:srgbClr val="000000">
                <a:alpha val="40000"/>
              </a:srgbClr>
            </a:outerShdw>
          </a:effectLst>
          <a:latin typeface="+mj-lt"/>
          <a:ea typeface="+mj-ea"/>
          <a:cs typeface="+mj-cs"/>
        </a:defRPr>
      </a:lvl1pPr>
      <a:lvl2pPr marL="484188" indent="-484188" algn="l" rtl="0" fontAlgn="base">
        <a:spcBef>
          <a:spcPct val="0"/>
        </a:spcBef>
        <a:spcAft>
          <a:spcPct val="0"/>
        </a:spcAft>
        <a:defRPr sz="4200">
          <a:solidFill>
            <a:srgbClr val="D96C89"/>
          </a:solidFill>
          <a:latin typeface="Century Gothic" pitchFamily="34" charset="0"/>
        </a:defRPr>
      </a:lvl2pPr>
      <a:lvl3pPr marL="484188" indent="-484188" algn="l" rtl="0" fontAlgn="base">
        <a:spcBef>
          <a:spcPct val="0"/>
        </a:spcBef>
        <a:spcAft>
          <a:spcPct val="0"/>
        </a:spcAft>
        <a:defRPr sz="4200">
          <a:solidFill>
            <a:srgbClr val="D96C89"/>
          </a:solidFill>
          <a:latin typeface="Century Gothic" pitchFamily="34" charset="0"/>
        </a:defRPr>
      </a:lvl3pPr>
      <a:lvl4pPr marL="484188" indent="-484188" algn="l" rtl="0" fontAlgn="base">
        <a:spcBef>
          <a:spcPct val="0"/>
        </a:spcBef>
        <a:spcAft>
          <a:spcPct val="0"/>
        </a:spcAft>
        <a:defRPr sz="4200">
          <a:solidFill>
            <a:srgbClr val="D96C89"/>
          </a:solidFill>
          <a:latin typeface="Century Gothic" pitchFamily="34" charset="0"/>
        </a:defRPr>
      </a:lvl4pPr>
      <a:lvl5pPr marL="484188" indent="-484188" algn="l" rtl="0" fontAlgn="base">
        <a:spcBef>
          <a:spcPct val="0"/>
        </a:spcBef>
        <a:spcAft>
          <a:spcPct val="0"/>
        </a:spcAft>
        <a:defRPr sz="4200">
          <a:solidFill>
            <a:srgbClr val="D96C89"/>
          </a:solidFill>
          <a:latin typeface="Century Gothic" pitchFamily="34" charset="0"/>
        </a:defRPr>
      </a:lvl5pPr>
      <a:lvl6pPr marL="941388" indent="-484188" algn="l" rtl="0" fontAlgn="base">
        <a:spcBef>
          <a:spcPct val="0"/>
        </a:spcBef>
        <a:spcAft>
          <a:spcPct val="0"/>
        </a:spcAft>
        <a:defRPr sz="4200">
          <a:solidFill>
            <a:srgbClr val="D96C89"/>
          </a:solidFill>
          <a:latin typeface="Century Gothic" pitchFamily="34" charset="0"/>
        </a:defRPr>
      </a:lvl6pPr>
      <a:lvl7pPr marL="1398588" indent="-484188" algn="l" rtl="0" fontAlgn="base">
        <a:spcBef>
          <a:spcPct val="0"/>
        </a:spcBef>
        <a:spcAft>
          <a:spcPct val="0"/>
        </a:spcAft>
        <a:defRPr sz="4200">
          <a:solidFill>
            <a:srgbClr val="D96C89"/>
          </a:solidFill>
          <a:latin typeface="Century Gothic" pitchFamily="34" charset="0"/>
        </a:defRPr>
      </a:lvl7pPr>
      <a:lvl8pPr marL="1855788" indent="-484188" algn="l" rtl="0" fontAlgn="base">
        <a:spcBef>
          <a:spcPct val="0"/>
        </a:spcBef>
        <a:spcAft>
          <a:spcPct val="0"/>
        </a:spcAft>
        <a:defRPr sz="4200">
          <a:solidFill>
            <a:srgbClr val="D96C89"/>
          </a:solidFill>
          <a:latin typeface="Century Gothic" pitchFamily="34" charset="0"/>
        </a:defRPr>
      </a:lvl8pPr>
      <a:lvl9pPr marL="2312988" indent="-484188" algn="l" rtl="0" fontAlgn="base">
        <a:spcBef>
          <a:spcPct val="0"/>
        </a:spcBef>
        <a:spcAft>
          <a:spcPct val="0"/>
        </a:spcAft>
        <a:defRPr sz="4200">
          <a:solidFill>
            <a:srgbClr val="D96C89"/>
          </a:solidFill>
          <a:latin typeface="Century Gothic" pitchFamily="34" charset="0"/>
        </a:defRPr>
      </a:lvl9pPr>
    </p:titleStyle>
    <p:bodyStyle>
      <a:lvl1pPr marL="447675"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fontAlgn="base">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fontAlgn="base">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fontAlgn="base">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fontAlgn="base">
        <a:spcBef>
          <a:spcPct val="20000"/>
        </a:spcBef>
        <a:spcAft>
          <a:spcPct val="0"/>
        </a:spcAft>
        <a:buClr>
          <a:srgbClr val="CD91A0"/>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___________________Microsoft_Office_Excel_97-20032.xls"/><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www.cancer.org/"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___________________Microsoft_Office_Excel_97-20031.xls"/><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4337" name="3 - Εικόνα" descr="C:\Users\xara\Desktop\KOILOKYT HPV\P1010023.JPG"/>
          <p:cNvPicPr>
            <a:picLocks noChangeAspect="1" noChangeArrowheads="1"/>
          </p:cNvPicPr>
          <p:nvPr/>
        </p:nvPicPr>
        <p:blipFill>
          <a:blip r:embed="rId2" cstate="print"/>
          <a:srcRect/>
          <a:stretch>
            <a:fillRect/>
          </a:stretch>
        </p:blipFill>
        <p:spPr bwMode="auto">
          <a:xfrm>
            <a:off x="0" y="-404813"/>
            <a:ext cx="9144000" cy="7262813"/>
          </a:xfrm>
          <a:prstGeom prst="rect">
            <a:avLst/>
          </a:prstGeom>
          <a:noFill/>
          <a:ln w="9525">
            <a:noFill/>
            <a:miter lim="800000"/>
            <a:headEnd/>
            <a:tailEnd/>
          </a:ln>
        </p:spPr>
      </p:pic>
      <p:pic>
        <p:nvPicPr>
          <p:cNvPr id="14338" name="4 - Εικόνα"/>
          <p:cNvPicPr>
            <a:picLocks noChangeAspect="1" noChangeArrowheads="1"/>
          </p:cNvPicPr>
          <p:nvPr/>
        </p:nvPicPr>
        <p:blipFill>
          <a:blip r:embed="rId3" cstate="print"/>
          <a:srcRect/>
          <a:stretch>
            <a:fillRect/>
          </a:stretch>
        </p:blipFill>
        <p:spPr bwMode="auto">
          <a:xfrm>
            <a:off x="0" y="0"/>
            <a:ext cx="1331913" cy="1412875"/>
          </a:xfrm>
          <a:prstGeom prst="rect">
            <a:avLst/>
          </a:prstGeom>
          <a:noFill/>
          <a:ln w="9525">
            <a:noFill/>
            <a:miter lim="800000"/>
            <a:headEnd/>
            <a:tailEnd/>
          </a:ln>
        </p:spPr>
      </p:pic>
      <p:pic>
        <p:nvPicPr>
          <p:cNvPr id="14339" name="5 - Εικόνα"/>
          <p:cNvPicPr>
            <a:picLocks noChangeAspect="1" noChangeArrowheads="1"/>
          </p:cNvPicPr>
          <p:nvPr/>
        </p:nvPicPr>
        <p:blipFill>
          <a:blip r:embed="rId4" cstate="print"/>
          <a:srcRect/>
          <a:stretch>
            <a:fillRect/>
          </a:stretch>
        </p:blipFill>
        <p:spPr bwMode="auto">
          <a:xfrm>
            <a:off x="7667625" y="0"/>
            <a:ext cx="1476375" cy="1484313"/>
          </a:xfrm>
          <a:prstGeom prst="rect">
            <a:avLst/>
          </a:prstGeom>
          <a:noFill/>
          <a:ln w="9525">
            <a:noFill/>
            <a:miter lim="800000"/>
            <a:headEnd/>
            <a:tailEnd/>
          </a:ln>
        </p:spPr>
      </p:pic>
      <p:sp>
        <p:nvSpPr>
          <p:cNvPr id="14340" name="Rectangle 1"/>
          <p:cNvSpPr>
            <a:spLocks noChangeArrowheads="1"/>
          </p:cNvSpPr>
          <p:nvPr/>
        </p:nvSpPr>
        <p:spPr bwMode="auto">
          <a:xfrm>
            <a:off x="5219700" y="0"/>
            <a:ext cx="2755900" cy="1000125"/>
          </a:xfrm>
          <a:prstGeom prst="rect">
            <a:avLst/>
          </a:prstGeom>
          <a:noFill/>
          <a:ln w="9525">
            <a:noFill/>
            <a:miter lim="800000"/>
            <a:headEnd/>
            <a:tailEnd/>
          </a:ln>
        </p:spPr>
        <p:txBody>
          <a:bodyPr anchor="ctr">
            <a:spAutoFit/>
          </a:bodyPr>
          <a:lstStyle/>
          <a:p>
            <a:pPr indent="228600">
              <a:tabLst>
                <a:tab pos="2700338" algn="l"/>
              </a:tabLst>
            </a:pPr>
            <a:r>
              <a:rPr lang="en-US" sz="1100" b="1">
                <a:cs typeface="Times New Roman" pitchFamily="18" charset="0"/>
              </a:rPr>
              <a:t>                                                                </a:t>
            </a:r>
            <a:r>
              <a:rPr lang="el-GR" sz="1200" b="1">
                <a:solidFill>
                  <a:srgbClr val="0070C0"/>
                </a:solidFill>
                <a:cs typeface="Times New Roman" pitchFamily="18" charset="0"/>
              </a:rPr>
              <a:t>ΤΜΗΜΑ ΔΗΜΟΣΙΑΣ ΥΓΙΕΙΝΗΣ</a:t>
            </a:r>
            <a:r>
              <a:rPr lang="en-US" sz="1200">
                <a:solidFill>
                  <a:srgbClr val="0070C0"/>
                </a:solidFill>
              </a:rPr>
              <a:t>     </a:t>
            </a:r>
            <a:r>
              <a:rPr lang="el-GR" sz="1200" b="1">
                <a:solidFill>
                  <a:srgbClr val="0070C0"/>
                </a:solidFill>
                <a:cs typeface="Times New Roman" pitchFamily="18" charset="0"/>
              </a:rPr>
              <a:t>ΤΟΜΕΑΣ: ΥΓΙΕΙΝΗΣ &amp; </a:t>
            </a:r>
            <a:r>
              <a:rPr lang="en-US" sz="1200" b="1">
                <a:solidFill>
                  <a:srgbClr val="0070C0"/>
                </a:solidFill>
                <a:cs typeface="Times New Roman" pitchFamily="18" charset="0"/>
              </a:rPr>
              <a:t>      </a:t>
            </a:r>
            <a:r>
              <a:rPr lang="el-GR" sz="1200" b="1">
                <a:solidFill>
                  <a:srgbClr val="0070C0"/>
                </a:solidFill>
                <a:cs typeface="Times New Roman" pitchFamily="18" charset="0"/>
              </a:rPr>
              <a:t>ΕΠΙΔΗΜΙΟΛΟΓΙΑΣ             </a:t>
            </a:r>
            <a:r>
              <a:rPr lang="en-US" sz="1200" b="1">
                <a:solidFill>
                  <a:srgbClr val="0070C0"/>
                </a:solidFill>
                <a:cs typeface="Times New Roman" pitchFamily="18" charset="0"/>
              </a:rPr>
              <a:t>  </a:t>
            </a:r>
            <a:r>
              <a:rPr lang="el-GR" sz="1200" b="1">
                <a:solidFill>
                  <a:srgbClr val="0070C0"/>
                </a:solidFill>
                <a:cs typeface="Times New Roman" pitchFamily="18" charset="0"/>
              </a:rPr>
              <a:t>                   ΚΑΘΗΓΗΤΗΣ: Δρ. Χ. ΚΟΥΤΗΣ</a:t>
            </a:r>
            <a:endParaRPr lang="el-GR" sz="1200">
              <a:solidFill>
                <a:srgbClr val="0070C0"/>
              </a:solidFill>
            </a:endParaRPr>
          </a:p>
        </p:txBody>
      </p:sp>
      <p:sp>
        <p:nvSpPr>
          <p:cNvPr id="14341" name="Rectangle 2"/>
          <p:cNvSpPr>
            <a:spLocks noChangeArrowheads="1"/>
          </p:cNvSpPr>
          <p:nvPr/>
        </p:nvSpPr>
        <p:spPr bwMode="auto">
          <a:xfrm>
            <a:off x="0" y="-517525"/>
            <a:ext cx="5537200" cy="1492250"/>
          </a:xfrm>
          <a:prstGeom prst="rect">
            <a:avLst/>
          </a:prstGeom>
          <a:noFill/>
          <a:ln w="9525">
            <a:noFill/>
            <a:miter lim="800000"/>
            <a:headEnd/>
            <a:tailEnd/>
          </a:ln>
        </p:spPr>
        <p:txBody>
          <a:bodyPr wrap="none" anchor="ctr">
            <a:spAutoFit/>
          </a:bodyPr>
          <a:lstStyle/>
          <a:p>
            <a:pPr indent="228600"/>
            <a:r>
              <a:rPr lang="en-US" sz="1100" b="1">
                <a:cs typeface="Times New Roman" pitchFamily="18" charset="0"/>
              </a:rPr>
              <a:t>  </a:t>
            </a:r>
          </a:p>
          <a:p>
            <a:pPr indent="228600"/>
            <a:endParaRPr lang="en-US" sz="1100" b="1">
              <a:cs typeface="Times New Roman" pitchFamily="18" charset="0"/>
            </a:endParaRPr>
          </a:p>
          <a:p>
            <a:pPr indent="228600"/>
            <a:endParaRPr lang="en-US" sz="1100" b="1">
              <a:cs typeface="Times New Roman" pitchFamily="18" charset="0"/>
            </a:endParaRPr>
          </a:p>
          <a:p>
            <a:pPr indent="228600"/>
            <a:endParaRPr lang="en-US" sz="1100" b="1">
              <a:cs typeface="Times New Roman" pitchFamily="18" charset="0"/>
            </a:endParaRPr>
          </a:p>
          <a:p>
            <a:pPr indent="228600"/>
            <a:endParaRPr lang="en-US" sz="1100" b="1">
              <a:cs typeface="Times New Roman" pitchFamily="18" charset="0"/>
            </a:endParaRPr>
          </a:p>
          <a:p>
            <a:pPr indent="228600"/>
            <a:r>
              <a:rPr lang="en-US" sz="1200" b="1">
                <a:solidFill>
                  <a:srgbClr val="0070C0"/>
                </a:solidFill>
                <a:cs typeface="Times New Roman" pitchFamily="18" charset="0"/>
              </a:rPr>
              <a:t>                        </a:t>
            </a:r>
            <a:r>
              <a:rPr lang="el-GR" sz="1200" b="1">
                <a:solidFill>
                  <a:srgbClr val="0070C0"/>
                </a:solidFill>
                <a:cs typeface="Times New Roman" pitchFamily="18" charset="0"/>
              </a:rPr>
              <a:t>ΤΟΜΕΑΣ:</a:t>
            </a:r>
            <a:r>
              <a:rPr lang="el-GR" sz="1200">
                <a:solidFill>
                  <a:srgbClr val="0070C0"/>
                </a:solidFill>
                <a:cs typeface="Times New Roman" pitchFamily="18" charset="0"/>
              </a:rPr>
              <a:t> </a:t>
            </a:r>
            <a:r>
              <a:rPr lang="el-GR" sz="1200" b="1">
                <a:solidFill>
                  <a:srgbClr val="0070C0"/>
                </a:solidFill>
                <a:cs typeface="Times New Roman" pitchFamily="18" charset="0"/>
              </a:rPr>
              <a:t>ΕΠΙΔΗΜΙΟΛΟΓΙΑΣ- ΒΙΟΣΤΑΤΙΣΤΙΚΗΣ             </a:t>
            </a:r>
            <a:endParaRPr lang="el-GR" sz="1200">
              <a:solidFill>
                <a:srgbClr val="0070C0"/>
              </a:solidFill>
            </a:endParaRPr>
          </a:p>
          <a:p>
            <a:pPr indent="228600" eaLnBrk="0" hangingPunct="0"/>
            <a:r>
              <a:rPr lang="en-US" sz="1200" b="1">
                <a:solidFill>
                  <a:srgbClr val="0070C0"/>
                </a:solidFill>
                <a:cs typeface="Times New Roman" pitchFamily="18" charset="0"/>
              </a:rPr>
              <a:t>                        </a:t>
            </a:r>
            <a:r>
              <a:rPr lang="el-GR" sz="1200" b="1">
                <a:solidFill>
                  <a:srgbClr val="0070C0"/>
                </a:solidFill>
                <a:cs typeface="Times New Roman" pitchFamily="18" charset="0"/>
              </a:rPr>
              <a:t>ΚΑΘΗΓΗΤΗΣ: Δρ. Α. ΡΟΥΜΕΛΙΩΤΗ</a:t>
            </a:r>
            <a:r>
              <a:rPr lang="en-US" sz="1200" b="1">
                <a:solidFill>
                  <a:srgbClr val="0070C0"/>
                </a:solidFill>
                <a:cs typeface="Times New Roman" pitchFamily="18" charset="0"/>
              </a:rPr>
              <a:t>         </a:t>
            </a:r>
            <a:endParaRPr lang="el-GR" sz="1200">
              <a:solidFill>
                <a:srgbClr val="0070C0"/>
              </a:solidFill>
            </a:endParaRPr>
          </a:p>
          <a:p>
            <a:pPr indent="228600" eaLnBrk="0" hangingPunct="0"/>
            <a:r>
              <a:rPr lang="en-US" sz="1200" b="1">
                <a:solidFill>
                  <a:srgbClr val="0070C0"/>
                </a:solidFill>
                <a:cs typeface="Times New Roman" pitchFamily="18" charset="0"/>
              </a:rPr>
              <a:t>                       </a:t>
            </a:r>
            <a:r>
              <a:rPr lang="el-GR" sz="1200" b="1">
                <a:solidFill>
                  <a:srgbClr val="0070C0"/>
                </a:solidFill>
                <a:cs typeface="Times New Roman" pitchFamily="18" charset="0"/>
              </a:rPr>
              <a:t> ΕΠΙΒΛΕΠΩΝ ΣΥΝΕΡΓΑΤΗΣ: Δρ. Ε. ΚΤΕΝΑΣ</a:t>
            </a:r>
            <a:endParaRPr lang="el-GR" sz="1200">
              <a:solidFill>
                <a:srgbClr val="0070C0"/>
              </a:solidFill>
            </a:endParaRPr>
          </a:p>
        </p:txBody>
      </p:sp>
      <p:sp>
        <p:nvSpPr>
          <p:cNvPr id="11267" name="Rectangle 3"/>
          <p:cNvSpPr>
            <a:spLocks noChangeArrowheads="1"/>
          </p:cNvSpPr>
          <p:nvPr/>
        </p:nvSpPr>
        <p:spPr bwMode="auto">
          <a:xfrm>
            <a:off x="100013" y="1498600"/>
            <a:ext cx="7735887" cy="274638"/>
          </a:xfrm>
          <a:prstGeom prst="rect">
            <a:avLst/>
          </a:prstGeom>
          <a:noFill/>
          <a:ln w="9525">
            <a:noFill/>
            <a:miter lim="800000"/>
            <a:headEnd/>
            <a:tailEnd/>
          </a:ln>
          <a:effectLst/>
        </p:spPr>
        <p:txBody>
          <a:bodyPr wrap="none" anchor="ctr">
            <a:spAutoFit/>
          </a:bodyPr>
          <a:lstStyle/>
          <a:p>
            <a:pPr indent="228600" algn="ctr"/>
            <a:r>
              <a:rPr lang="el-GR" sz="1200" b="1">
                <a:solidFill>
                  <a:srgbClr val="000099"/>
                </a:solidFill>
                <a:cs typeface="Times New Roman" pitchFamily="18" charset="0"/>
              </a:rPr>
              <a:t>ΜΕΤΑΠΤΥΧΙΑΚΟ ΠΡΟΓΡΑΜΜΑ ΣΠΟΥΔΩΝ    </a:t>
            </a:r>
            <a:r>
              <a:rPr lang="el-GR" sz="1200" b="1">
                <a:solidFill>
                  <a:srgbClr val="000099"/>
                </a:solidFill>
                <a:latin typeface="Calibri" pitchFamily="34" charset="0"/>
                <a:cs typeface="Times New Roman" pitchFamily="18" charset="0"/>
              </a:rPr>
              <a:t>«</a:t>
            </a:r>
            <a:r>
              <a:rPr lang="el-GR" sz="1200" b="1">
                <a:solidFill>
                  <a:srgbClr val="000099"/>
                </a:solidFill>
                <a:cs typeface="Times New Roman" pitchFamily="18" charset="0"/>
              </a:rPr>
              <a:t>ΕΦΗΡΜΟΣΜΕΝΗ ΔΗΜΟΣΙΑ ΥΓΕΙΑ</a:t>
            </a:r>
            <a:r>
              <a:rPr lang="el-GR" sz="1200" b="1">
                <a:solidFill>
                  <a:srgbClr val="000099"/>
                </a:solidFill>
                <a:latin typeface="Calibri" pitchFamily="34" charset="0"/>
                <a:cs typeface="Times New Roman" pitchFamily="18" charset="0"/>
              </a:rPr>
              <a:t>»</a:t>
            </a:r>
            <a:r>
              <a:rPr lang="el-GR" sz="1200" b="1">
                <a:solidFill>
                  <a:srgbClr val="000099"/>
                </a:solidFill>
                <a:cs typeface="Times New Roman" pitchFamily="18" charset="0"/>
              </a:rPr>
              <a:t>, ΕΣΔΥ  </a:t>
            </a:r>
            <a:r>
              <a:rPr lang="el-GR" sz="1200" b="1">
                <a:solidFill>
                  <a:srgbClr val="000099"/>
                </a:solidFill>
                <a:latin typeface="Calibri" pitchFamily="34" charset="0"/>
                <a:cs typeface="Times New Roman" pitchFamily="18" charset="0"/>
              </a:rPr>
              <a:t>–</a:t>
            </a:r>
            <a:r>
              <a:rPr lang="el-GR" sz="1200" b="1">
                <a:solidFill>
                  <a:srgbClr val="000099"/>
                </a:solidFill>
                <a:cs typeface="Times New Roman" pitchFamily="18" charset="0"/>
              </a:rPr>
              <a:t>  ΤΕΙ -Α</a:t>
            </a:r>
            <a:endParaRPr lang="el-GR" sz="1200">
              <a:solidFill>
                <a:srgbClr val="000099"/>
              </a:solidFill>
            </a:endParaRPr>
          </a:p>
        </p:txBody>
      </p:sp>
      <p:sp>
        <p:nvSpPr>
          <p:cNvPr id="10" name="9 - Ορθογώνιο"/>
          <p:cNvSpPr/>
          <p:nvPr/>
        </p:nvSpPr>
        <p:spPr>
          <a:xfrm>
            <a:off x="1683742" y="2020590"/>
            <a:ext cx="5616625" cy="2246769"/>
          </a:xfrm>
          <a:prstGeom prst="rect">
            <a:avLst/>
          </a:prstGeom>
        </p:spPr>
        <p:txBody>
          <a:bodyPr>
            <a:spAutoFit/>
          </a:bodyPr>
          <a:lstStyle/>
          <a:p>
            <a:pPr fontAlgn="auto">
              <a:spcBef>
                <a:spcPts val="0"/>
              </a:spcBef>
              <a:spcAft>
                <a:spcPts val="0"/>
              </a:spcAft>
              <a:defRPr/>
            </a:pPr>
            <a:r>
              <a:rPr lang="el-GR" sz="2000" b="1" i="1" dirty="0">
                <a:ln w="31550" cmpd="sng">
                  <a:gradFill>
                    <a:gsLst>
                      <a:gs pos="25000">
                        <a:schemeClr val="accent1">
                          <a:shade val="25000"/>
                          <a:satMod val="190000"/>
                        </a:schemeClr>
                      </a:gs>
                      <a:gs pos="80000">
                        <a:schemeClr val="accent1">
                          <a:tint val="75000"/>
                          <a:satMod val="190000"/>
                        </a:schemeClr>
                      </a:gs>
                    </a:gsLst>
                    <a:lin ang="5400000"/>
                  </a:gradFill>
                  <a:prstDash val="solid"/>
                </a:ln>
                <a:latin typeface="+mn-lt"/>
                <a:cs typeface="+mn-cs"/>
              </a:rPr>
              <a:t>ΓΝΩΣΗ,  ΣΤΑΣΗ ΚΑΙ ΠΡΑΚΤΙΚΗ ΓΥΝΑΙΚΩΝ</a:t>
            </a:r>
          </a:p>
          <a:p>
            <a:pPr fontAlgn="auto">
              <a:spcBef>
                <a:spcPts val="0"/>
              </a:spcBef>
              <a:spcAft>
                <a:spcPts val="0"/>
              </a:spcAft>
              <a:defRPr/>
            </a:pPr>
            <a:endParaRPr lang="el-GR" sz="2000" b="1" i="1" dirty="0">
              <a:ln w="31550" cmpd="sng">
                <a:gradFill>
                  <a:gsLst>
                    <a:gs pos="25000">
                      <a:schemeClr val="accent1">
                        <a:shade val="25000"/>
                        <a:satMod val="190000"/>
                      </a:schemeClr>
                    </a:gs>
                    <a:gs pos="80000">
                      <a:schemeClr val="accent1">
                        <a:tint val="75000"/>
                        <a:satMod val="190000"/>
                      </a:schemeClr>
                    </a:gs>
                  </a:gsLst>
                  <a:lin ang="5400000"/>
                </a:gradFill>
                <a:prstDash val="solid"/>
              </a:ln>
              <a:latin typeface="+mn-lt"/>
              <a:cs typeface="+mn-cs"/>
            </a:endParaRPr>
          </a:p>
          <a:p>
            <a:pPr fontAlgn="auto">
              <a:spcBef>
                <a:spcPts val="0"/>
              </a:spcBef>
              <a:spcAft>
                <a:spcPts val="0"/>
              </a:spcAft>
              <a:defRPr/>
            </a:pPr>
            <a:r>
              <a:rPr lang="el-GR" sz="2000" b="1" i="1" dirty="0">
                <a:ln w="31550" cmpd="sng">
                  <a:gradFill>
                    <a:gsLst>
                      <a:gs pos="25000">
                        <a:schemeClr val="accent1">
                          <a:shade val="25000"/>
                          <a:satMod val="190000"/>
                        </a:schemeClr>
                      </a:gs>
                      <a:gs pos="80000">
                        <a:schemeClr val="accent1">
                          <a:tint val="75000"/>
                          <a:satMod val="190000"/>
                        </a:schemeClr>
                      </a:gs>
                    </a:gsLst>
                    <a:lin ang="5400000"/>
                  </a:gradFill>
                  <a:prstDash val="solid"/>
                </a:ln>
                <a:latin typeface="+mn-lt"/>
                <a:cs typeface="+mn-cs"/>
              </a:rPr>
              <a:t> ΓΙΑ ΤΟΝ ΠΡΟΛΗΠΤΙΚΟ ΕΛΕΓΧΟ ΚΑΤΑ ΤΟΥ</a:t>
            </a:r>
          </a:p>
          <a:p>
            <a:pPr fontAlgn="auto">
              <a:spcBef>
                <a:spcPts val="0"/>
              </a:spcBef>
              <a:spcAft>
                <a:spcPts val="0"/>
              </a:spcAft>
              <a:defRPr/>
            </a:pPr>
            <a:endParaRPr lang="el-GR" sz="2000" b="1" i="1" dirty="0">
              <a:ln w="31550" cmpd="sng">
                <a:gradFill>
                  <a:gsLst>
                    <a:gs pos="25000">
                      <a:schemeClr val="accent1">
                        <a:shade val="25000"/>
                        <a:satMod val="190000"/>
                      </a:schemeClr>
                    </a:gs>
                    <a:gs pos="80000">
                      <a:schemeClr val="accent1">
                        <a:tint val="75000"/>
                        <a:satMod val="190000"/>
                      </a:schemeClr>
                    </a:gs>
                  </a:gsLst>
                  <a:lin ang="5400000"/>
                </a:gradFill>
                <a:prstDash val="solid"/>
              </a:ln>
              <a:latin typeface="+mn-lt"/>
              <a:cs typeface="+mn-cs"/>
            </a:endParaRPr>
          </a:p>
          <a:p>
            <a:pPr fontAlgn="auto">
              <a:spcBef>
                <a:spcPts val="0"/>
              </a:spcBef>
              <a:spcAft>
                <a:spcPts val="0"/>
              </a:spcAft>
              <a:defRPr/>
            </a:pPr>
            <a:r>
              <a:rPr lang="el-GR" sz="2000" b="1" i="1" dirty="0">
                <a:ln w="31550" cmpd="sng">
                  <a:gradFill>
                    <a:gsLst>
                      <a:gs pos="25000">
                        <a:schemeClr val="accent1">
                          <a:shade val="25000"/>
                          <a:satMod val="190000"/>
                        </a:schemeClr>
                      </a:gs>
                      <a:gs pos="80000">
                        <a:schemeClr val="accent1">
                          <a:tint val="75000"/>
                          <a:satMod val="190000"/>
                        </a:schemeClr>
                      </a:gs>
                    </a:gsLst>
                    <a:lin ang="5400000"/>
                  </a:gradFill>
                  <a:prstDash val="solid"/>
                </a:ln>
                <a:latin typeface="+mn-lt"/>
                <a:cs typeface="+mn-cs"/>
              </a:rPr>
              <a:t> ΚΑΡΚΙΝΟΥ ΤΟΥ ΤΡΑΧΗΛΟΥ ΤΗΣ ΜΗΤΡΑΣ </a:t>
            </a:r>
          </a:p>
          <a:p>
            <a:pPr fontAlgn="auto">
              <a:spcBef>
                <a:spcPts val="0"/>
              </a:spcBef>
              <a:spcAft>
                <a:spcPts val="0"/>
              </a:spcAft>
              <a:defRPr/>
            </a:pPr>
            <a:endParaRPr lang="el-GR" sz="2000" b="1" i="1" dirty="0">
              <a:ln w="31550" cmpd="sng">
                <a:gradFill>
                  <a:gsLst>
                    <a:gs pos="25000">
                      <a:schemeClr val="accent1">
                        <a:shade val="25000"/>
                        <a:satMod val="190000"/>
                      </a:schemeClr>
                    </a:gs>
                    <a:gs pos="80000">
                      <a:schemeClr val="accent1">
                        <a:tint val="75000"/>
                        <a:satMod val="190000"/>
                      </a:schemeClr>
                    </a:gs>
                  </a:gsLst>
                  <a:lin ang="5400000"/>
                </a:gradFill>
                <a:prstDash val="solid"/>
              </a:ln>
              <a:latin typeface="+mn-lt"/>
              <a:cs typeface="+mn-cs"/>
            </a:endParaRPr>
          </a:p>
          <a:p>
            <a:pPr fontAlgn="auto">
              <a:spcBef>
                <a:spcPts val="0"/>
              </a:spcBef>
              <a:spcAft>
                <a:spcPts val="0"/>
              </a:spcAft>
              <a:defRPr/>
            </a:pPr>
            <a:r>
              <a:rPr lang="el-GR" sz="2000" b="1" i="1" dirty="0">
                <a:ln w="31550" cmpd="sng">
                  <a:gradFill>
                    <a:gsLst>
                      <a:gs pos="25000">
                        <a:schemeClr val="accent1">
                          <a:shade val="25000"/>
                          <a:satMod val="190000"/>
                        </a:schemeClr>
                      </a:gs>
                      <a:gs pos="80000">
                        <a:schemeClr val="accent1">
                          <a:tint val="75000"/>
                          <a:satMod val="190000"/>
                        </a:schemeClr>
                      </a:gs>
                    </a:gsLst>
                    <a:lin ang="5400000"/>
                  </a:gradFill>
                  <a:prstDash val="solid"/>
                </a:ln>
                <a:latin typeface="+mn-lt"/>
                <a:cs typeface="+mn-cs"/>
              </a:rPr>
              <a:t>ΜΕ ΤΗ ΜΕΘΟΔΟ ΤΟΥ ΠΑΠ-ΤΕΣΤ </a:t>
            </a:r>
          </a:p>
        </p:txBody>
      </p:sp>
      <p:sp>
        <p:nvSpPr>
          <p:cNvPr id="11268" name="Rectangle 4"/>
          <p:cNvSpPr>
            <a:spLocks noChangeArrowheads="1"/>
          </p:cNvSpPr>
          <p:nvPr/>
        </p:nvSpPr>
        <p:spPr bwMode="auto">
          <a:xfrm>
            <a:off x="1547813" y="4642317"/>
            <a:ext cx="7272337" cy="1938992"/>
          </a:xfrm>
          <a:prstGeom prst="rect">
            <a:avLst/>
          </a:prstGeom>
          <a:noFill/>
          <a:ln w="9525">
            <a:noFill/>
            <a:miter lim="800000"/>
            <a:headEnd/>
            <a:tailEnd/>
          </a:ln>
          <a:effectLst/>
        </p:spPr>
        <p:txBody>
          <a:bodyPr anchor="ctr">
            <a:spAutoFit/>
          </a:bodyPr>
          <a:lstStyle/>
          <a:p>
            <a:pPr indent="228600"/>
            <a:r>
              <a:rPr lang="el-GR" sz="1100" b="1" dirty="0">
                <a:cs typeface="Times New Roman" pitchFamily="18" charset="0"/>
              </a:rPr>
              <a:t>                                                       </a:t>
            </a:r>
          </a:p>
          <a:p>
            <a:pPr indent="228600"/>
            <a:endParaRPr lang="el-GR" sz="1100" b="1" dirty="0">
              <a:cs typeface="Times New Roman" pitchFamily="18" charset="0"/>
            </a:endParaRPr>
          </a:p>
          <a:p>
            <a:pPr indent="228600"/>
            <a:r>
              <a:rPr lang="el-GR" sz="1100" b="1" dirty="0">
                <a:solidFill>
                  <a:srgbClr val="000066"/>
                </a:solidFill>
                <a:cs typeface="Times New Roman" pitchFamily="18" charset="0"/>
              </a:rPr>
              <a:t>                                           </a:t>
            </a:r>
            <a:r>
              <a:rPr lang="el-GR" sz="1400" b="1" dirty="0">
                <a:solidFill>
                  <a:srgbClr val="000066"/>
                </a:solidFill>
                <a:cs typeface="Times New Roman" pitchFamily="18" charset="0"/>
              </a:rPr>
              <a:t>   ΥΠΟ         </a:t>
            </a:r>
            <a:endParaRPr lang="el-GR" sz="1400" b="1" dirty="0">
              <a:solidFill>
                <a:srgbClr val="000066"/>
              </a:solidFill>
            </a:endParaRPr>
          </a:p>
          <a:p>
            <a:pPr indent="228600" eaLnBrk="0" hangingPunct="0"/>
            <a:r>
              <a:rPr lang="el-GR" sz="1400" b="1" dirty="0">
                <a:solidFill>
                  <a:srgbClr val="000066"/>
                </a:solidFill>
                <a:cs typeface="Times New Roman" pitchFamily="18" charset="0"/>
              </a:rPr>
              <a:t>                  Της ΜΠΑΤΙΣΤΑΤΟΥ ΧΑΡΑΛΑΜΠΙΑΣ</a:t>
            </a:r>
            <a:endParaRPr lang="el-GR" sz="1400" b="1" dirty="0">
              <a:solidFill>
                <a:srgbClr val="000066"/>
              </a:solidFill>
            </a:endParaRPr>
          </a:p>
          <a:p>
            <a:pPr indent="228600" eaLnBrk="0" hangingPunct="0"/>
            <a:r>
              <a:rPr lang="el-GR" sz="1400" b="1" dirty="0">
                <a:solidFill>
                  <a:srgbClr val="000066"/>
                </a:solidFill>
                <a:cs typeface="Times New Roman" pitchFamily="18" charset="0"/>
              </a:rPr>
              <a:t>                  ΤΕΧΝΟΛΟΓΟΥ  ΙΑΤΡΙΚΩΝ  ΕΡΓΑΣΤΗΡΙΩΝ</a:t>
            </a:r>
            <a:endParaRPr lang="el-GR" sz="1400" b="1" dirty="0">
              <a:solidFill>
                <a:srgbClr val="000066"/>
              </a:solidFill>
            </a:endParaRPr>
          </a:p>
          <a:p>
            <a:pPr indent="228600" eaLnBrk="0" hangingPunct="0"/>
            <a:r>
              <a:rPr lang="el-GR" sz="1400" b="1" dirty="0">
                <a:solidFill>
                  <a:srgbClr val="000066"/>
                </a:solidFill>
                <a:cs typeface="Times New Roman" pitchFamily="18" charset="0"/>
              </a:rPr>
              <a:t>                  ΜΕΤΑΠΤΥΧΙΑΚΗΣ ΦΟΙΤΗΤΡΙΑΣ                                                                             </a:t>
            </a:r>
            <a:endParaRPr lang="el-GR" sz="1400" b="1" dirty="0">
              <a:solidFill>
                <a:srgbClr val="000066"/>
              </a:solidFill>
            </a:endParaRPr>
          </a:p>
          <a:p>
            <a:pPr indent="228600" eaLnBrk="0" hangingPunct="0"/>
            <a:r>
              <a:rPr lang="el-GR" sz="1400" b="1" dirty="0">
                <a:solidFill>
                  <a:srgbClr val="000066"/>
                </a:solidFill>
                <a:cs typeface="Times New Roman" pitchFamily="18" charset="0"/>
              </a:rPr>
              <a:t>                   ΔΙΠΛΩΜΑΤΙΚΗ ΕΡΓΑΣΙΑ</a:t>
            </a:r>
            <a:endParaRPr lang="el-GR" sz="1400" b="1" dirty="0">
              <a:solidFill>
                <a:srgbClr val="000066"/>
              </a:solidFill>
            </a:endParaRPr>
          </a:p>
          <a:p>
            <a:pPr indent="228600" algn="ctr" eaLnBrk="0" hangingPunct="0"/>
            <a:r>
              <a:rPr lang="el-GR" sz="1400" b="1" dirty="0">
                <a:solidFill>
                  <a:srgbClr val="000066"/>
                </a:solidFill>
                <a:latin typeface="Calibri" pitchFamily="34" charset="0"/>
                <a:cs typeface="Times New Roman" pitchFamily="18" charset="0"/>
              </a:rPr>
              <a:t>                                                                                                                                                                                           </a:t>
            </a:r>
            <a:r>
              <a:rPr lang="el-GR" sz="1400" b="1" dirty="0" smtClean="0">
                <a:solidFill>
                  <a:srgbClr val="000066"/>
                </a:solidFill>
                <a:effectLst>
                  <a:outerShdw blurRad="38100" dist="38100" dir="2700000" algn="tl">
                    <a:srgbClr val="000000"/>
                  </a:outerShdw>
                </a:effectLst>
                <a:latin typeface="Calibri" pitchFamily="34" charset="0"/>
                <a:cs typeface="Times New Roman" pitchFamily="18" charset="0"/>
              </a:rPr>
              <a:t>ΑΘΗΝΑ </a:t>
            </a:r>
            <a:r>
              <a:rPr lang="el-GR" sz="1400" b="1" dirty="0">
                <a:solidFill>
                  <a:srgbClr val="000066"/>
                </a:solidFill>
                <a:effectLst>
                  <a:outerShdw blurRad="38100" dist="38100" dir="2700000" algn="tl">
                    <a:srgbClr val="000000"/>
                  </a:outerShdw>
                </a:effectLst>
                <a:latin typeface="Calibri" pitchFamily="34" charset="0"/>
                <a:cs typeface="Times New Roman" pitchFamily="18" charset="0"/>
              </a:rPr>
              <a:t>2012</a:t>
            </a:r>
            <a:r>
              <a:rPr lang="el-GR" sz="1400" b="1" dirty="0">
                <a:solidFill>
                  <a:srgbClr val="FA8D3D"/>
                </a:solidFill>
                <a:effectLst>
                  <a:outerShdw blurRad="38100" dist="38100" dir="2700000" algn="tl">
                    <a:srgbClr val="000000"/>
                  </a:outerShdw>
                </a:effectLst>
                <a:cs typeface="Times New Roman" pitchFamily="18" charset="0"/>
              </a:rPr>
              <a:t> </a:t>
            </a:r>
            <a:r>
              <a:rPr lang="el-GR" sz="1400" b="1" dirty="0">
                <a:solidFill>
                  <a:srgbClr val="FA8D3D"/>
                </a:solidFill>
                <a:cs typeface="Times New Roman" pitchFamily="18" charset="0"/>
              </a:rPr>
              <a:t>   </a:t>
            </a:r>
            <a:r>
              <a:rPr lang="el-GR" sz="1400" b="1" dirty="0">
                <a:cs typeface="Times New Roman" pitchFamily="18" charset="0"/>
              </a:rPr>
              <a:t>                                                                                    </a:t>
            </a:r>
            <a:endParaRPr lang="el-GR" sz="1400"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645" name="Group 93"/>
          <p:cNvGraphicFramePr>
            <a:graphicFrameLocks noGrp="1"/>
          </p:cNvGraphicFramePr>
          <p:nvPr/>
        </p:nvGraphicFramePr>
        <p:xfrm>
          <a:off x="250825" y="260350"/>
          <a:ext cx="8642350" cy="2928650"/>
        </p:xfrm>
        <a:graphic>
          <a:graphicData uri="http://schemas.openxmlformats.org/drawingml/2006/table">
            <a:tbl>
              <a:tblPr/>
              <a:tblGrid>
                <a:gridCol w="4227513"/>
                <a:gridCol w="2784475"/>
                <a:gridCol w="1630362"/>
              </a:tblGrid>
              <a:tr h="615950">
                <a:tc>
                  <a:txBody>
                    <a:bodyPr/>
                    <a:lstStyle/>
                    <a:p>
                      <a:pPr marL="0" marR="0" lvl="0" indent="34925" algn="l" defTabSz="914400" rtl="0" eaLnBrk="1" fontAlgn="base" latinLnBrk="0" hangingPunct="1">
                        <a:lnSpc>
                          <a:spcPct val="150000"/>
                        </a:lnSpc>
                        <a:spcBef>
                          <a:spcPct val="0"/>
                        </a:spcBef>
                        <a:spcAft>
                          <a:spcPct val="0"/>
                        </a:spcAft>
                        <a:buClrTx/>
                        <a:buSzTx/>
                        <a:buFontTx/>
                        <a:buNone/>
                        <a:tabLst>
                          <a:tab pos="4657725" algn="l"/>
                        </a:tabLst>
                      </a:pPr>
                      <a:r>
                        <a:rPr kumimoji="0" lang="el-GR" sz="1400" b="1" i="0" u="none" strike="noStrike" cap="none" normalizeH="0" baseline="0" dirty="0" smtClean="0">
                          <a:ln>
                            <a:noFill/>
                          </a:ln>
                          <a:solidFill>
                            <a:srgbClr val="FFFFFF"/>
                          </a:solidFill>
                          <a:effectLst/>
                          <a:latin typeface="Arial Black" pitchFamily="34" charset="0"/>
                          <a:cs typeface="Times New Roman" pitchFamily="18" charset="0"/>
                        </a:rPr>
                        <a:t>ΚΑΘΕ ΠΟΤΕ ΕΠΙΣΚΕΠΤΟΝΤΑΙ ΤΟΝ ΓΥΝΑΙΚΟΛΟ</a:t>
                      </a:r>
                      <a:r>
                        <a:rPr kumimoji="0" lang="el-GR" sz="1400" b="0" i="0" u="none" strike="noStrike" cap="none" normalizeH="0" baseline="0" dirty="0" smtClean="0">
                          <a:ln>
                            <a:noFill/>
                          </a:ln>
                          <a:solidFill>
                            <a:srgbClr val="FFFFFF"/>
                          </a:solidFill>
                          <a:effectLst/>
                          <a:latin typeface="Arial Black" pitchFamily="34" charset="0"/>
                          <a:cs typeface="Times New Roman" pitchFamily="18" charset="0"/>
                        </a:rPr>
                        <a:t>ΓΟ</a:t>
                      </a:r>
                      <a:r>
                        <a:rPr kumimoji="0" lang="el-GR" sz="1400" b="1" i="0" u="none" strike="noStrike" cap="none" normalizeH="0" baseline="0" dirty="0" smtClean="0">
                          <a:ln>
                            <a:noFill/>
                          </a:ln>
                          <a:solidFill>
                            <a:srgbClr val="FFFFFF"/>
                          </a:solidFill>
                          <a:effectLst/>
                          <a:latin typeface="Arial Black" pitchFamily="34" charset="0"/>
                          <a:cs typeface="Times New Roman" pitchFamily="18" charset="0"/>
                        </a:rPr>
                        <a:t> ΤΟΥΣ</a:t>
                      </a:r>
                      <a:endParaRPr kumimoji="0" lang="el-GR" sz="1400" b="0" i="0" u="none" strike="noStrike" cap="none" normalizeH="0" baseline="0" dirty="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gridSpan="2">
                  <a:txBody>
                    <a:bodyPr/>
                    <a:lstStyle/>
                    <a:p>
                      <a:pPr marL="193675"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n-US" sz="1400" b="1" i="0" u="none" strike="noStrike" cap="none" normalizeH="0" baseline="0" smtClean="0">
                          <a:ln>
                            <a:noFill/>
                          </a:ln>
                          <a:solidFill>
                            <a:srgbClr val="FFFFFF"/>
                          </a:solidFill>
                          <a:effectLst/>
                          <a:latin typeface="Arial Black" pitchFamily="34" charset="0"/>
                          <a:cs typeface="Times New Roman" pitchFamily="18" charset="0"/>
                        </a:rPr>
                        <a:t>     ΑΝΑΛΟΓΙΑ </a:t>
                      </a:r>
                      <a:r>
                        <a:rPr kumimoji="0" lang="el-GR" sz="1400" b="1" i="0" u="none" strike="noStrike" cap="none" normalizeH="0" baseline="0" smtClean="0">
                          <a:ln>
                            <a:noFill/>
                          </a:ln>
                          <a:solidFill>
                            <a:srgbClr val="FFFFFF"/>
                          </a:solidFill>
                          <a:effectLst/>
                          <a:latin typeface="Arial Black" pitchFamily="34" charset="0"/>
                          <a:cs typeface="Times New Roman" pitchFamily="18" charset="0"/>
                        </a:rPr>
                        <a:t>    </a:t>
                      </a:r>
                      <a:r>
                        <a:rPr kumimoji="0" lang="en-US" sz="1400" b="1" i="0" u="none" strike="noStrike" cap="none" normalizeH="0" baseline="0" smtClean="0">
                          <a:ln>
                            <a:noFill/>
                          </a:ln>
                          <a:solidFill>
                            <a:srgbClr val="FFFFFF"/>
                          </a:solidFill>
                          <a:effectLst/>
                          <a:latin typeface="Arial Black" pitchFamily="34" charset="0"/>
                          <a:cs typeface="Times New Roman" pitchFamily="18" charset="0"/>
                        </a:rPr>
                        <a:t>ΓΥΝΑΙΚΩΝ                             </a:t>
                      </a:r>
                    </a:p>
                    <a:p>
                      <a:pPr marL="193675" marR="0" lvl="0" indent="228600" algn="l" defTabSz="914400" rtl="0" eaLnBrk="1" fontAlgn="base" latinLnBrk="0" hangingPunct="1">
                        <a:lnSpc>
                          <a:spcPct val="150000"/>
                        </a:lnSpc>
                        <a:spcBef>
                          <a:spcPct val="0"/>
                        </a:spcBef>
                        <a:spcAft>
                          <a:spcPct val="0"/>
                        </a:spcAft>
                        <a:buClrTx/>
                        <a:buSzTx/>
                        <a:buFontTx/>
                        <a:buNone/>
                        <a:tabLst>
                          <a:tab pos="4657725" algn="l"/>
                        </a:tabLst>
                      </a:pPr>
                      <a:r>
                        <a:rPr kumimoji="0" lang="en-US" sz="1400" b="1" i="0" u="none" strike="noStrike" cap="none" normalizeH="0" baseline="0" smtClean="0">
                          <a:ln>
                            <a:noFill/>
                          </a:ln>
                          <a:solidFill>
                            <a:srgbClr val="FFFFFF"/>
                          </a:solidFill>
                          <a:effectLst/>
                          <a:latin typeface="Arial Black" pitchFamily="34" charset="0"/>
                          <a:cs typeface="Times New Roman" pitchFamily="18" charset="0"/>
                        </a:rPr>
                        <a:t>               </a:t>
                      </a:r>
                      <a:r>
                        <a:rPr kumimoji="0" lang="el-GR" sz="1400" b="1" i="0" u="none" strike="noStrike" cap="none" normalizeH="0" baseline="0" smtClean="0">
                          <a:ln>
                            <a:noFill/>
                          </a:ln>
                          <a:solidFill>
                            <a:srgbClr val="FFFFFF"/>
                          </a:solidFill>
                          <a:effectLst/>
                          <a:latin typeface="Arial Black" pitchFamily="34" charset="0"/>
                          <a:cs typeface="Times New Roman" pitchFamily="18" charset="0"/>
                        </a:rPr>
                        <a:t>(%)</a:t>
                      </a:r>
                      <a:r>
                        <a:rPr kumimoji="0" lang="en-US" sz="1400" b="1" i="0" u="none" strike="noStrike" cap="none" normalizeH="0" baseline="0" smtClean="0">
                          <a:ln>
                            <a:noFill/>
                          </a:ln>
                          <a:solidFill>
                            <a:srgbClr val="FFFFFF"/>
                          </a:solidFill>
                          <a:effectLst/>
                          <a:latin typeface="Arial Black" pitchFamily="34" charset="0"/>
                          <a:cs typeface="Times New Roman" pitchFamily="18" charset="0"/>
                        </a:rPr>
                        <a:t>                          </a:t>
                      </a:r>
                      <a:r>
                        <a:rPr kumimoji="0" lang="el-GR" sz="1400" b="1" i="0" u="none" strike="noStrike" cap="none" normalizeH="0" baseline="0" smtClean="0">
                          <a:ln>
                            <a:noFill/>
                          </a:ln>
                          <a:solidFill>
                            <a:srgbClr val="FFFFFF"/>
                          </a:solidFill>
                          <a:effectLst/>
                          <a:latin typeface="Arial Black" pitchFamily="34" charset="0"/>
                          <a:cs typeface="Times New Roman" pitchFamily="18" charset="0"/>
                        </a:rPr>
                        <a:t>     Ν</a:t>
                      </a:r>
                      <a:endParaRPr kumimoji="0" lang="el-GR" sz="14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hMerge="1">
                  <a:txBody>
                    <a:bodyPr/>
                    <a:lstStyle/>
                    <a:p>
                      <a:endParaRPr lang="en-US"/>
                    </a:p>
                  </a:txBody>
                  <a:tcPr/>
                </a:tc>
              </a:tr>
              <a:tr h="368330">
                <a:tc>
                  <a:txBody>
                    <a:bodyPr/>
                    <a:lstStyle/>
                    <a:p>
                      <a:pPr marL="0" marR="0" lvl="0" indent="123825" algn="l" defTabSz="914400" rtl="0" eaLnBrk="1" fontAlgn="base" latinLnBrk="0" hangingPunct="1">
                        <a:lnSpc>
                          <a:spcPct val="150000"/>
                        </a:lnSpc>
                        <a:spcBef>
                          <a:spcPct val="0"/>
                        </a:spcBef>
                        <a:spcAft>
                          <a:spcPct val="0"/>
                        </a:spcAft>
                        <a:buClrTx/>
                        <a:buSzTx/>
                        <a:buFontTx/>
                        <a:buNone/>
                        <a:tabLst>
                          <a:tab pos="590550" algn="ctr"/>
                        </a:tabLst>
                      </a:pPr>
                      <a:r>
                        <a:rPr kumimoji="0" lang="en-US" sz="1400" b="1" i="0" u="none" strike="noStrike" cap="none" normalizeH="0" baseline="0" smtClean="0">
                          <a:ln>
                            <a:noFill/>
                          </a:ln>
                          <a:solidFill>
                            <a:schemeClr val="tx1"/>
                          </a:solidFill>
                          <a:effectLst/>
                          <a:latin typeface="Arial Black" pitchFamily="34" charset="0"/>
                          <a:cs typeface="Times New Roman" pitchFamily="18" charset="0"/>
                        </a:rPr>
                        <a:t>ΚΑΘΕ ΕΞΑΜΗΝΟ</a:t>
                      </a:r>
                      <a:endParaRPr kumimoji="0" lang="el-GR" sz="14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n-US" sz="1400" b="1" i="0" u="none" strike="noStrike" cap="none" normalizeH="0" baseline="0" smtClean="0">
                          <a:ln>
                            <a:noFill/>
                          </a:ln>
                          <a:solidFill>
                            <a:srgbClr val="0F243E"/>
                          </a:solidFill>
                          <a:effectLst/>
                          <a:latin typeface="Arial Black" pitchFamily="34" charset="0"/>
                          <a:cs typeface="Times New Roman" pitchFamily="18" charset="0"/>
                        </a:rPr>
                        <a:t>15,7</a:t>
                      </a:r>
                      <a:endParaRPr kumimoji="0" lang="el-GR" sz="14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l-GR" sz="1400" b="0" i="0" u="none" strike="noStrike" cap="none" normalizeH="0" baseline="0" smtClean="0">
                          <a:ln>
                            <a:noFill/>
                          </a:ln>
                          <a:solidFill>
                            <a:schemeClr val="tx1"/>
                          </a:solidFill>
                          <a:effectLst/>
                          <a:latin typeface="Arial Black" pitchFamily="34" charset="0"/>
                          <a:cs typeface="Times New Roman" pitchFamily="18" charset="0"/>
                        </a:rPr>
                        <a:t>47</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688">
                <a:tc>
                  <a:txBody>
                    <a:bodyPr/>
                    <a:lstStyle/>
                    <a:p>
                      <a:pPr marL="0" marR="0" lvl="0" indent="123825" algn="l" defTabSz="914400" rtl="0" eaLnBrk="1" fontAlgn="base" latinLnBrk="0" hangingPunct="1">
                        <a:lnSpc>
                          <a:spcPct val="150000"/>
                        </a:lnSpc>
                        <a:spcBef>
                          <a:spcPct val="0"/>
                        </a:spcBef>
                        <a:spcAft>
                          <a:spcPct val="0"/>
                        </a:spcAft>
                        <a:buClrTx/>
                        <a:buSzTx/>
                        <a:buFontTx/>
                        <a:buNone/>
                        <a:tabLst>
                          <a:tab pos="4657725" algn="l"/>
                        </a:tabLst>
                      </a:pPr>
                      <a:r>
                        <a:rPr kumimoji="0" lang="en-US" sz="1400" b="1" i="0" u="none" strike="noStrike" cap="none" normalizeH="0" baseline="0" smtClean="0">
                          <a:ln>
                            <a:noFill/>
                          </a:ln>
                          <a:solidFill>
                            <a:schemeClr val="tx1"/>
                          </a:solidFill>
                          <a:effectLst/>
                          <a:latin typeface="Arial Black" pitchFamily="34" charset="0"/>
                          <a:cs typeface="Times New Roman" pitchFamily="18" charset="0"/>
                        </a:rPr>
                        <a:t>ΚΑΘΕ ΧΡΟΝΟ</a:t>
                      </a:r>
                      <a:endParaRPr kumimoji="0" lang="el-GR" sz="14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n-US" sz="1400" b="1" i="0" u="none" strike="noStrike" cap="none" normalizeH="0" baseline="0" dirty="0" smtClean="0">
                          <a:ln>
                            <a:noFill/>
                          </a:ln>
                          <a:solidFill>
                            <a:srgbClr val="0F243E"/>
                          </a:solidFill>
                          <a:effectLst/>
                          <a:latin typeface="Arial Black" pitchFamily="34" charset="0"/>
                          <a:cs typeface="Times New Roman" pitchFamily="18" charset="0"/>
                        </a:rPr>
                        <a:t>56,7</a:t>
                      </a:r>
                      <a:endParaRPr kumimoji="0" lang="el-GR" sz="1400" b="0" i="0" u="none" strike="noStrike" cap="none" normalizeH="0" baseline="0" dirty="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l-GR" sz="1400" b="0" i="0" u="none" strike="noStrike" cap="none" normalizeH="0" baseline="0" smtClean="0">
                          <a:ln>
                            <a:noFill/>
                          </a:ln>
                          <a:solidFill>
                            <a:schemeClr val="tx1"/>
                          </a:solidFill>
                          <a:effectLst/>
                          <a:latin typeface="Arial Black" pitchFamily="34" charset="0"/>
                          <a:cs typeface="Times New Roman" pitchFamily="18" charset="0"/>
                        </a:rPr>
                        <a:t>170</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688">
                <a:tc>
                  <a:txBody>
                    <a:bodyPr/>
                    <a:lstStyle/>
                    <a:p>
                      <a:pPr marL="0" marR="0" lvl="0" indent="123825" algn="l" defTabSz="914400" rtl="0" eaLnBrk="1" fontAlgn="base" latinLnBrk="0" hangingPunct="1">
                        <a:lnSpc>
                          <a:spcPct val="150000"/>
                        </a:lnSpc>
                        <a:spcBef>
                          <a:spcPct val="0"/>
                        </a:spcBef>
                        <a:spcAft>
                          <a:spcPct val="0"/>
                        </a:spcAft>
                        <a:buClrTx/>
                        <a:buSzTx/>
                        <a:buFontTx/>
                        <a:buNone/>
                        <a:tabLst>
                          <a:tab pos="4657725" algn="l"/>
                        </a:tabLst>
                      </a:pPr>
                      <a:r>
                        <a:rPr kumimoji="0" lang="en-US" sz="1400" b="1" i="0" u="none" strike="noStrike" cap="none" normalizeH="0" baseline="0" smtClean="0">
                          <a:ln>
                            <a:noFill/>
                          </a:ln>
                          <a:solidFill>
                            <a:schemeClr val="tx1"/>
                          </a:solidFill>
                          <a:effectLst/>
                          <a:latin typeface="Arial Black" pitchFamily="34" charset="0"/>
                          <a:cs typeface="Times New Roman" pitchFamily="18" charset="0"/>
                        </a:rPr>
                        <a:t>ΚΑΘΕ 3 ΧΡΟΝΙΑ</a:t>
                      </a:r>
                      <a:endParaRPr kumimoji="0" lang="el-GR" sz="14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n-US" sz="1400" b="1" i="0" u="none" strike="noStrike" cap="none" normalizeH="0" baseline="0" smtClean="0">
                          <a:ln>
                            <a:noFill/>
                          </a:ln>
                          <a:solidFill>
                            <a:srgbClr val="0F243E"/>
                          </a:solidFill>
                          <a:effectLst/>
                          <a:latin typeface="Arial Black" pitchFamily="34" charset="0"/>
                          <a:cs typeface="Times New Roman" pitchFamily="18" charset="0"/>
                        </a:rPr>
                        <a:t>6</a:t>
                      </a:r>
                      <a:endParaRPr kumimoji="0" lang="el-GR" sz="14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l-GR" sz="1400" b="0" i="0" u="none" strike="noStrike" cap="none" normalizeH="0" baseline="0" smtClean="0">
                          <a:ln>
                            <a:noFill/>
                          </a:ln>
                          <a:solidFill>
                            <a:schemeClr val="tx1"/>
                          </a:solidFill>
                          <a:effectLst/>
                          <a:latin typeface="Arial Black" pitchFamily="34" charset="0"/>
                          <a:cs typeface="Times New Roman" pitchFamily="18" charset="0"/>
                        </a:rPr>
                        <a:t>18</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688">
                <a:tc>
                  <a:txBody>
                    <a:bodyPr/>
                    <a:lstStyle/>
                    <a:p>
                      <a:pPr marL="0" marR="0" lvl="0" indent="123825" algn="l" defTabSz="914400" rtl="0" eaLnBrk="1" fontAlgn="base" latinLnBrk="0" hangingPunct="1">
                        <a:lnSpc>
                          <a:spcPct val="150000"/>
                        </a:lnSpc>
                        <a:spcBef>
                          <a:spcPct val="0"/>
                        </a:spcBef>
                        <a:spcAft>
                          <a:spcPct val="0"/>
                        </a:spcAft>
                        <a:buClrTx/>
                        <a:buSzTx/>
                        <a:buFontTx/>
                        <a:buNone/>
                        <a:tabLst>
                          <a:tab pos="4657725" algn="l"/>
                        </a:tabLst>
                      </a:pPr>
                      <a:r>
                        <a:rPr kumimoji="0" lang="en-US" sz="1400" b="1" i="0" u="none" strike="noStrike" cap="none" normalizeH="0" baseline="0" smtClean="0">
                          <a:ln>
                            <a:noFill/>
                          </a:ln>
                          <a:solidFill>
                            <a:schemeClr val="tx1"/>
                          </a:solidFill>
                          <a:effectLst/>
                          <a:latin typeface="Arial Black" pitchFamily="34" charset="0"/>
                          <a:cs typeface="Times New Roman" pitchFamily="18" charset="0"/>
                        </a:rPr>
                        <a:t>ΚΑΘΕ 5 ΧΡΟΝΙΑ</a:t>
                      </a:r>
                      <a:endParaRPr kumimoji="0" lang="el-GR" sz="14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n-US" sz="1400" b="1" i="0" u="none" strike="noStrike" cap="none" normalizeH="0" baseline="0" dirty="0" smtClean="0">
                          <a:ln>
                            <a:noFill/>
                          </a:ln>
                          <a:solidFill>
                            <a:srgbClr val="0F243E"/>
                          </a:solidFill>
                          <a:effectLst/>
                          <a:latin typeface="Arial Black" pitchFamily="34" charset="0"/>
                          <a:cs typeface="Times New Roman" pitchFamily="18" charset="0"/>
                        </a:rPr>
                        <a:t>0,7</a:t>
                      </a:r>
                      <a:endParaRPr kumimoji="0" lang="el-GR" sz="1400" b="0" i="0" u="none" strike="noStrike" cap="none" normalizeH="0" baseline="0" dirty="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l-GR" sz="1400" b="0" i="0" u="none" strike="noStrike" cap="none" normalizeH="0" baseline="0" smtClean="0">
                          <a:ln>
                            <a:noFill/>
                          </a:ln>
                          <a:solidFill>
                            <a:schemeClr val="tx1"/>
                          </a:solidFill>
                          <a:effectLst/>
                          <a:latin typeface="Arial Black" pitchFamily="34" charset="0"/>
                          <a:cs typeface="Times New Roman" pitchFamily="18" charset="0"/>
                        </a:rPr>
                        <a:t>2</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688">
                <a:tc>
                  <a:txBody>
                    <a:bodyPr/>
                    <a:lstStyle/>
                    <a:p>
                      <a:pPr marL="123825" marR="0" lvl="0" indent="12700" algn="l" defTabSz="914400" rtl="0" eaLnBrk="1" fontAlgn="base" latinLnBrk="0" hangingPunct="1">
                        <a:lnSpc>
                          <a:spcPct val="150000"/>
                        </a:lnSpc>
                        <a:spcBef>
                          <a:spcPct val="0"/>
                        </a:spcBef>
                        <a:spcAft>
                          <a:spcPct val="0"/>
                        </a:spcAft>
                        <a:buClrTx/>
                        <a:buSzTx/>
                        <a:buFontTx/>
                        <a:buNone/>
                        <a:tabLst>
                          <a:tab pos="4657725" algn="l"/>
                        </a:tabLst>
                      </a:pPr>
                      <a:r>
                        <a:rPr kumimoji="0" lang="en-US" sz="1400" b="1" i="0" u="none" strike="noStrike" cap="none" normalizeH="0" baseline="0" smtClean="0">
                          <a:ln>
                            <a:noFill/>
                          </a:ln>
                          <a:solidFill>
                            <a:schemeClr val="tx1"/>
                          </a:solidFill>
                          <a:effectLst/>
                          <a:latin typeface="Arial Black" pitchFamily="34" charset="0"/>
                          <a:cs typeface="Times New Roman" pitchFamily="18" charset="0"/>
                        </a:rPr>
                        <a:t>ΟΤΑΝ ΕΜΦΑΝΙΣΤΕΙ ΚΑΠΟΙΟ ΠΡΟΒΛΗΜΑ</a:t>
                      </a:r>
                      <a:endParaRPr kumimoji="0" lang="el-GR" sz="14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n-US" sz="1400" b="1" i="0" u="none" strike="noStrike" cap="none" normalizeH="0" baseline="0" smtClean="0">
                          <a:ln>
                            <a:noFill/>
                          </a:ln>
                          <a:solidFill>
                            <a:srgbClr val="0F243E"/>
                          </a:solidFill>
                          <a:effectLst/>
                          <a:latin typeface="Arial Black" pitchFamily="34" charset="0"/>
                          <a:cs typeface="Times New Roman" pitchFamily="18" charset="0"/>
                        </a:rPr>
                        <a:t>19,7</a:t>
                      </a:r>
                      <a:endParaRPr kumimoji="0" lang="el-GR" sz="14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l-GR" sz="1400" b="0" i="0" u="none" strike="noStrike" cap="none" normalizeH="0" baseline="0" smtClean="0">
                          <a:ln>
                            <a:noFill/>
                          </a:ln>
                          <a:solidFill>
                            <a:schemeClr val="tx1"/>
                          </a:solidFill>
                          <a:effectLst/>
                          <a:latin typeface="Arial Black" pitchFamily="34" charset="0"/>
                          <a:cs typeface="Times New Roman" pitchFamily="18" charset="0"/>
                        </a:rPr>
                        <a:t>59</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688">
                <a:tc>
                  <a:txBody>
                    <a:bodyPr/>
                    <a:lstStyle/>
                    <a:p>
                      <a:pPr marL="123825" marR="0" lvl="0" indent="228600" algn="l" defTabSz="914400" rtl="0" eaLnBrk="1" fontAlgn="base" latinLnBrk="0" hangingPunct="1">
                        <a:lnSpc>
                          <a:spcPct val="150000"/>
                        </a:lnSpc>
                        <a:spcBef>
                          <a:spcPct val="0"/>
                        </a:spcBef>
                        <a:spcAft>
                          <a:spcPct val="0"/>
                        </a:spcAft>
                        <a:buClrTx/>
                        <a:buSzTx/>
                        <a:buFontTx/>
                        <a:buNone/>
                        <a:tabLst>
                          <a:tab pos="4657725" algn="l"/>
                        </a:tabLst>
                      </a:pPr>
                      <a:r>
                        <a:rPr kumimoji="0" lang="en-US" sz="1400" b="1" i="0" u="none" strike="noStrike" cap="none" normalizeH="0" baseline="0" smtClean="0">
                          <a:ln>
                            <a:noFill/>
                          </a:ln>
                          <a:solidFill>
                            <a:schemeClr val="tx1"/>
                          </a:solidFill>
                          <a:effectLst/>
                          <a:latin typeface="Arial Black" pitchFamily="34" charset="0"/>
                          <a:cs typeface="Times New Roman" pitchFamily="18" charset="0"/>
                        </a:rPr>
                        <a:t>ΣΥΝΔΥΑΣΜΟΣ ΤΩΝ ΠΑΡΑΠΑΝΩ</a:t>
                      </a:r>
                      <a:endParaRPr kumimoji="0" lang="el-GR" sz="14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n-US" sz="1400" b="1" i="0" u="none" strike="noStrike" cap="none" normalizeH="0" baseline="0" smtClean="0">
                          <a:ln>
                            <a:noFill/>
                          </a:ln>
                          <a:solidFill>
                            <a:srgbClr val="0F243E"/>
                          </a:solidFill>
                          <a:effectLst/>
                          <a:latin typeface="Arial Black" pitchFamily="34" charset="0"/>
                          <a:cs typeface="Times New Roman" pitchFamily="18" charset="0"/>
                        </a:rPr>
                        <a:t>1,3</a:t>
                      </a:r>
                      <a:endParaRPr kumimoji="0" lang="el-GR" sz="14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l-GR" sz="1400" b="0" i="0" u="none" strike="noStrike" cap="none" normalizeH="0" baseline="0" dirty="0" smtClean="0">
                          <a:ln>
                            <a:noFill/>
                          </a:ln>
                          <a:solidFill>
                            <a:schemeClr val="tx1"/>
                          </a:solidFill>
                          <a:effectLst/>
                          <a:latin typeface="Arial Black" pitchFamily="34" charset="0"/>
                          <a:cs typeface="Times New Roman" pitchFamily="18" charset="0"/>
                        </a:rPr>
                        <a:t>4</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r>
            </a:tbl>
          </a:graphicData>
        </a:graphic>
      </p:graphicFrame>
      <p:sp>
        <p:nvSpPr>
          <p:cNvPr id="23585" name="2 - Ορθογώνιο"/>
          <p:cNvSpPr>
            <a:spLocks noChangeArrowheads="1"/>
          </p:cNvSpPr>
          <p:nvPr/>
        </p:nvSpPr>
        <p:spPr bwMode="auto">
          <a:xfrm>
            <a:off x="250825" y="3103563"/>
            <a:ext cx="8893175" cy="3722687"/>
          </a:xfrm>
          <a:prstGeom prst="rect">
            <a:avLst/>
          </a:prstGeom>
          <a:noFill/>
          <a:ln w="9525">
            <a:noFill/>
            <a:miter lim="800000"/>
            <a:headEnd/>
            <a:tailEnd/>
          </a:ln>
        </p:spPr>
        <p:txBody>
          <a:bodyPr>
            <a:spAutoFit/>
          </a:bodyPr>
          <a:lstStyle/>
          <a:p>
            <a:endParaRPr lang="el-GR" sz="2000">
              <a:solidFill>
                <a:srgbClr val="FF0000"/>
              </a:solidFill>
              <a:latin typeface="Arial Black" pitchFamily="34" charset="0"/>
            </a:endParaRPr>
          </a:p>
          <a:p>
            <a:r>
              <a:rPr lang="el-GR" sz="2000">
                <a:solidFill>
                  <a:srgbClr val="FF0000"/>
                </a:solidFill>
                <a:latin typeface="Arial Black" pitchFamily="34" charset="0"/>
              </a:rPr>
              <a:t>1.ανάλογα με την ηλικία: </a:t>
            </a:r>
            <a:r>
              <a:rPr lang="el-GR">
                <a:solidFill>
                  <a:srgbClr val="003300"/>
                </a:solidFill>
                <a:latin typeface="Arial Black" pitchFamily="34" charset="0"/>
              </a:rPr>
              <a:t>η πλειοψηφία των γυναικών </a:t>
            </a:r>
            <a:r>
              <a:rPr lang="el-GR">
                <a:solidFill>
                  <a:srgbClr val="C00000"/>
                </a:solidFill>
                <a:latin typeface="Arial Black" pitchFamily="34" charset="0"/>
              </a:rPr>
              <a:t>μέχρι 40 ετών</a:t>
            </a:r>
          </a:p>
          <a:p>
            <a:r>
              <a:rPr lang="el-GR">
                <a:solidFill>
                  <a:srgbClr val="003300"/>
                </a:solidFill>
                <a:latin typeface="Arial Black" pitchFamily="34" charset="0"/>
              </a:rPr>
              <a:t>επισκέπτεται το γυναικολόγο </a:t>
            </a:r>
            <a:r>
              <a:rPr lang="el-GR">
                <a:solidFill>
                  <a:srgbClr val="C00000"/>
                </a:solidFill>
                <a:latin typeface="Arial Black" pitchFamily="34" charset="0"/>
              </a:rPr>
              <a:t>1 φορά/6μηνο</a:t>
            </a:r>
            <a:r>
              <a:rPr lang="el-GR">
                <a:solidFill>
                  <a:srgbClr val="003300"/>
                </a:solidFill>
                <a:latin typeface="Arial Black" pitchFamily="34" charset="0"/>
              </a:rPr>
              <a:t>.</a:t>
            </a:r>
          </a:p>
          <a:p>
            <a:endParaRPr lang="el-GR">
              <a:solidFill>
                <a:srgbClr val="003300"/>
              </a:solidFill>
              <a:latin typeface="Arial Black" pitchFamily="34" charset="0"/>
            </a:endParaRPr>
          </a:p>
          <a:p>
            <a:r>
              <a:rPr lang="el-GR">
                <a:solidFill>
                  <a:srgbClr val="003300"/>
                </a:solidFill>
                <a:latin typeface="Arial Black" pitchFamily="34" charset="0"/>
              </a:rPr>
              <a:t>Η πλειοψηφία των γυναικών </a:t>
            </a:r>
            <a:r>
              <a:rPr lang="el-GR">
                <a:solidFill>
                  <a:srgbClr val="C00000"/>
                </a:solidFill>
                <a:latin typeface="Arial Black" pitchFamily="34" charset="0"/>
              </a:rPr>
              <a:t>άνω των 40 ετών </a:t>
            </a:r>
            <a:r>
              <a:rPr lang="el-GR">
                <a:solidFill>
                  <a:srgbClr val="003300"/>
                </a:solidFill>
                <a:latin typeface="Arial Black" pitchFamily="34" charset="0"/>
              </a:rPr>
              <a:t>επισκέπτεται το γυναικολόγο </a:t>
            </a:r>
            <a:r>
              <a:rPr lang="el-GR">
                <a:solidFill>
                  <a:srgbClr val="C00000"/>
                </a:solidFill>
                <a:latin typeface="Arial Black" pitchFamily="34" charset="0"/>
              </a:rPr>
              <a:t>1 φορά/3 έτη</a:t>
            </a:r>
            <a:r>
              <a:rPr lang="el-GR">
                <a:solidFill>
                  <a:srgbClr val="003300"/>
                </a:solidFill>
                <a:latin typeface="Arial Black" pitchFamily="34" charset="0"/>
              </a:rPr>
              <a:t>.</a:t>
            </a:r>
          </a:p>
          <a:p>
            <a:endParaRPr lang="el-GR">
              <a:solidFill>
                <a:srgbClr val="003300"/>
              </a:solidFill>
              <a:latin typeface="Arial Black" pitchFamily="34" charset="0"/>
            </a:endParaRPr>
          </a:p>
          <a:p>
            <a:r>
              <a:rPr lang="el-GR">
                <a:solidFill>
                  <a:srgbClr val="003300"/>
                </a:solidFill>
                <a:latin typeface="Arial Black" pitchFamily="34" charset="0"/>
              </a:rPr>
              <a:t>Αυτές που επισκέπτονται το γυναικολόγο τους  1φορά/έτος  είναι μοιρασμένες ισόποσα στις δύο ηλικιακές ομάδες.</a:t>
            </a:r>
          </a:p>
          <a:p>
            <a:endParaRPr lang="el-GR">
              <a:solidFill>
                <a:srgbClr val="003300"/>
              </a:solidFill>
              <a:latin typeface="Arial Black" pitchFamily="34" charset="0"/>
            </a:endParaRPr>
          </a:p>
          <a:p>
            <a:endParaRPr lang="el-GR">
              <a:solidFill>
                <a:srgbClr val="003300"/>
              </a:solidFill>
              <a:latin typeface="Arial Black" pitchFamily="34" charset="0"/>
            </a:endParaRPr>
          </a:p>
          <a:p>
            <a:endParaRPr lang="el-GR">
              <a:solidFill>
                <a:srgbClr val="C00000"/>
              </a:solidFill>
              <a:latin typeface="Arial Black" pitchFamily="34" charset="0"/>
            </a:endParaRPr>
          </a:p>
          <a:p>
            <a:r>
              <a:rPr lang="el-GR">
                <a:solidFill>
                  <a:srgbClr val="003300"/>
                </a:solidFill>
                <a:latin typeface="Arial Black" pitchFamily="34" charset="0"/>
              </a:rPr>
              <a:t> </a:t>
            </a:r>
            <a:endParaRPr lang="el-GR" sz="2000">
              <a:solidFill>
                <a:srgbClr val="FF0000"/>
              </a:solidFill>
              <a:latin typeface="Arial Black" pitchFamily="34" charset="0"/>
            </a:endParaRPr>
          </a:p>
        </p:txBody>
      </p:sp>
      <p:sp>
        <p:nvSpPr>
          <p:cNvPr id="4" name="3 - Στρογγυλεμένο ορθογώνιο"/>
          <p:cNvSpPr/>
          <p:nvPr/>
        </p:nvSpPr>
        <p:spPr>
          <a:xfrm>
            <a:off x="250825" y="3429000"/>
            <a:ext cx="8642350" cy="3240088"/>
          </a:xfrm>
          <a:prstGeom prst="roundRect">
            <a:avLst/>
          </a:prstGeom>
          <a:solidFill>
            <a:srgbClr val="BAE28E"/>
          </a:solidFill>
          <a:ln>
            <a:solidFill>
              <a:srgbClr val="D2ECB6"/>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dirty="0">
                <a:solidFill>
                  <a:srgbClr val="FF0000"/>
                </a:solidFill>
                <a:latin typeface="Arial Black" pitchFamily="34" charset="0"/>
              </a:rPr>
              <a:t>2. ανάλογα με το αν εργάζονται: </a:t>
            </a:r>
            <a:r>
              <a:rPr lang="el-GR" sz="2000" dirty="0">
                <a:solidFill>
                  <a:srgbClr val="003300"/>
                </a:solidFill>
                <a:latin typeface="Arial Black" pitchFamily="34" charset="0"/>
              </a:rPr>
              <a:t>Από το σύνολο των γυναικών που παρακολουθούνται κάθε χρόνο από το γιατρό τους η πλειοψηφία είναι εργαζόμενες.</a:t>
            </a:r>
            <a:r>
              <a:rPr lang="el-GR" sz="2000" dirty="0">
                <a:solidFill>
                  <a:srgbClr val="9A7500"/>
                </a:solidFill>
                <a:latin typeface="Arial Black" pitchFamily="34" charset="0"/>
              </a:rPr>
              <a:t> </a:t>
            </a:r>
          </a:p>
          <a:p>
            <a:pPr algn="ctr" fontAlgn="auto">
              <a:spcBef>
                <a:spcPts val="0"/>
              </a:spcBef>
              <a:spcAft>
                <a:spcPts val="0"/>
              </a:spcAft>
              <a:defRPr/>
            </a:pPr>
            <a:endParaRPr lang="el-GR" sz="2000" dirty="0">
              <a:solidFill>
                <a:srgbClr val="9A7500"/>
              </a:solidFill>
              <a:latin typeface="Arial Black" pitchFamily="34" charset="0"/>
            </a:endParaRPr>
          </a:p>
          <a:p>
            <a:pPr algn="ctr" fontAlgn="auto">
              <a:spcBef>
                <a:spcPts val="0"/>
              </a:spcBef>
              <a:spcAft>
                <a:spcPts val="0"/>
              </a:spcAft>
              <a:defRPr/>
            </a:pPr>
            <a:r>
              <a:rPr lang="el-GR" sz="2000" dirty="0">
                <a:solidFill>
                  <a:srgbClr val="9A7500"/>
                </a:solidFill>
                <a:latin typeface="Arial Black" pitchFamily="34" charset="0"/>
              </a:rPr>
              <a:t>Παρόμοιο συσχετισμό μεταξύ Παπ-τεστ, ηλικίας &amp;εργασίας παρατηρήθηκε στην έρευνα των </a:t>
            </a:r>
            <a:r>
              <a:rPr lang="en-US" sz="2000" dirty="0">
                <a:solidFill>
                  <a:srgbClr val="9A7500"/>
                </a:solidFill>
                <a:latin typeface="Arial Black" pitchFamily="34" charset="0"/>
              </a:rPr>
              <a:t>Gamara et al</a:t>
            </a:r>
            <a:r>
              <a:rPr lang="el-GR" sz="2000" dirty="0">
                <a:solidFill>
                  <a:srgbClr val="9A7500"/>
                </a:solidFill>
                <a:latin typeface="Arial Black" pitchFamily="34" charset="0"/>
              </a:rPr>
              <a:t> στην Αργεντινή</a:t>
            </a:r>
          </a:p>
          <a:p>
            <a:pPr algn="ctr" fontAlgn="auto">
              <a:spcBef>
                <a:spcPts val="0"/>
              </a:spcBef>
              <a:spcAft>
                <a:spcPts val="0"/>
              </a:spcAft>
              <a:defRPr/>
            </a:pPr>
            <a:endParaRPr lang="el-GR" sz="2000" dirty="0">
              <a:solidFill>
                <a:srgbClr val="003300"/>
              </a:solidFill>
              <a:latin typeface="Arial Black" pitchFamily="34" charset="0"/>
            </a:endParaRPr>
          </a:p>
        </p:txBody>
      </p:sp>
      <p:sp>
        <p:nvSpPr>
          <p:cNvPr id="5" name="4 - Έλλειψη"/>
          <p:cNvSpPr/>
          <p:nvPr/>
        </p:nvSpPr>
        <p:spPr>
          <a:xfrm>
            <a:off x="5580112" y="1268760"/>
            <a:ext cx="864096" cy="360040"/>
          </a:xfrm>
          <a:prstGeom prst="ellipse">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1 - Ορθογώνιο"/>
          <p:cNvSpPr>
            <a:spLocks noChangeArrowheads="1"/>
          </p:cNvSpPr>
          <p:nvPr/>
        </p:nvSpPr>
        <p:spPr bwMode="auto">
          <a:xfrm>
            <a:off x="250825" y="1196975"/>
            <a:ext cx="8642350" cy="4483100"/>
          </a:xfrm>
          <a:prstGeom prst="rect">
            <a:avLst/>
          </a:prstGeom>
          <a:noFill/>
          <a:ln w="9525">
            <a:noFill/>
            <a:miter lim="800000"/>
            <a:headEnd/>
            <a:tailEnd/>
          </a:ln>
        </p:spPr>
        <p:txBody>
          <a:bodyPr>
            <a:spAutoFit/>
          </a:bodyPr>
          <a:lstStyle/>
          <a:p>
            <a:pPr>
              <a:buClr>
                <a:srgbClr val="FF0000"/>
              </a:buClr>
              <a:buFont typeface="Wingdings" pitchFamily="2" charset="2"/>
              <a:buChar char="ü"/>
            </a:pPr>
            <a:r>
              <a:rPr lang="el-GR" sz="2000">
                <a:solidFill>
                  <a:srgbClr val="003300"/>
                </a:solidFill>
                <a:latin typeface="Arial Black" pitchFamily="34" charset="0"/>
              </a:rPr>
              <a:t>Το 15% των γυναικών της έρευνας θεωρεί το Παπ-τεστ επώδυνη εξέταση.</a:t>
            </a:r>
          </a:p>
          <a:p>
            <a:endParaRPr lang="el-GR" sz="2000">
              <a:solidFill>
                <a:srgbClr val="003300"/>
              </a:solidFill>
              <a:latin typeface="Arial Black" pitchFamily="34" charset="0"/>
            </a:endParaRPr>
          </a:p>
          <a:p>
            <a:pPr>
              <a:buClr>
                <a:srgbClr val="FF0000"/>
              </a:buClr>
              <a:buFont typeface="Wingdings" pitchFamily="2" charset="2"/>
              <a:buChar char="ü"/>
            </a:pPr>
            <a:r>
              <a:rPr lang="el-GR" sz="2000">
                <a:solidFill>
                  <a:srgbClr val="003300"/>
                </a:solidFill>
                <a:latin typeface="Arial Black" pitchFamily="34" charset="0"/>
              </a:rPr>
              <a:t>Στις μισές περίπου γυναίκες είναι αδιάφορο το ποιος θα κάνει την λήψη του τεστ, μία στις τρεις όμως προτιμάει γιατρό γυναίκα για τη λήψη</a:t>
            </a:r>
            <a:r>
              <a:rPr lang="el-GR">
                <a:solidFill>
                  <a:srgbClr val="9A7500"/>
                </a:solidFill>
                <a:latin typeface="Arial Black" pitchFamily="34" charset="0"/>
              </a:rPr>
              <a:t>. Στην έρευνα των </a:t>
            </a:r>
            <a:r>
              <a:rPr lang="en-US">
                <a:solidFill>
                  <a:srgbClr val="9A7500"/>
                </a:solidFill>
                <a:latin typeface="Arial Black" pitchFamily="34" charset="0"/>
              </a:rPr>
              <a:t>Nicholson</a:t>
            </a:r>
            <a:r>
              <a:rPr lang="el-GR">
                <a:solidFill>
                  <a:srgbClr val="9A7500"/>
                </a:solidFill>
                <a:latin typeface="Arial Black" pitchFamily="34" charset="0"/>
              </a:rPr>
              <a:t> &amp; </a:t>
            </a:r>
            <a:r>
              <a:rPr lang="en-US">
                <a:solidFill>
                  <a:srgbClr val="9A7500"/>
                </a:solidFill>
                <a:latin typeface="Arial Black" pitchFamily="34" charset="0"/>
              </a:rPr>
              <a:t>Korman </a:t>
            </a:r>
            <a:r>
              <a:rPr lang="el-GR">
                <a:solidFill>
                  <a:srgbClr val="9A7500"/>
                </a:solidFill>
                <a:latin typeface="Arial Black" pitchFamily="34" charset="0"/>
              </a:rPr>
              <a:t>στην Αυστραλία, το ποσοστό αυτό αυξάνει σε περίπου μία στις δύο γυναίκες. </a:t>
            </a:r>
          </a:p>
          <a:p>
            <a:pPr>
              <a:buClr>
                <a:srgbClr val="FF0000"/>
              </a:buClr>
            </a:pPr>
            <a:endParaRPr lang="el-GR">
              <a:solidFill>
                <a:srgbClr val="9A7500"/>
              </a:solidFill>
              <a:latin typeface="Arial Black" pitchFamily="34" charset="0"/>
            </a:endParaRPr>
          </a:p>
          <a:p>
            <a:pPr>
              <a:buClr>
                <a:srgbClr val="FF0000"/>
              </a:buClr>
              <a:buFont typeface="Wingdings" pitchFamily="2" charset="2"/>
              <a:buChar char="ü"/>
            </a:pPr>
            <a:r>
              <a:rPr lang="el-GR" sz="2000">
                <a:solidFill>
                  <a:srgbClr val="003300"/>
                </a:solidFill>
                <a:latin typeface="Arial Black" pitchFamily="34" charset="0"/>
              </a:rPr>
              <a:t>Υπενθύμιση – γραπτή ή τηλεφωνική – θα βοηθούσε τα ¾ των γυναικών της έρευνας να είναι πιο συνεπής.</a:t>
            </a:r>
          </a:p>
          <a:p>
            <a:r>
              <a:rPr lang="el-GR" sz="2000">
                <a:solidFill>
                  <a:srgbClr val="003300"/>
                </a:solidFill>
                <a:latin typeface="Arial Black" pitchFamily="34" charset="0"/>
              </a:rPr>
              <a:t>Δεν υπάρχει διαφοροποίηση των γυναικών σε αυτή τους τη στάση, ως προς την ηλικία, την οικογενειακή κατάσταση και το αν εργάζονται ή όχι. </a:t>
            </a:r>
            <a:r>
              <a:rPr lang="el-GR">
                <a:solidFill>
                  <a:srgbClr val="9A7500"/>
                </a:solidFill>
                <a:latin typeface="Arial Black" pitchFamily="34" charset="0"/>
              </a:rPr>
              <a:t>Σύμφωνα δε με την έρευνα των </a:t>
            </a:r>
            <a:r>
              <a:rPr lang="en-US">
                <a:solidFill>
                  <a:srgbClr val="9A7500"/>
                </a:solidFill>
                <a:latin typeface="Arial Black" pitchFamily="34" charset="0"/>
              </a:rPr>
              <a:t>Stein et al</a:t>
            </a:r>
            <a:r>
              <a:rPr lang="el-GR">
                <a:solidFill>
                  <a:srgbClr val="9A7500"/>
                </a:solidFill>
                <a:latin typeface="Arial Black" pitchFamily="34" charset="0"/>
              </a:rPr>
              <a:t> στην Βρετανία το 2001, μεταξύ τηλεφωνικής και γραπτής υπενθύμισης, πιο αποτελεσματική είναι η γραπτή.</a:t>
            </a:r>
          </a:p>
          <a:p>
            <a:pPr>
              <a:buClr>
                <a:srgbClr val="FF0000"/>
              </a:buClr>
            </a:pPr>
            <a:endParaRPr lang="el-GR">
              <a:solidFill>
                <a:srgbClr val="9A7500"/>
              </a:solidFill>
              <a:latin typeface="Arial Black" pitchFamily="34" charset="0"/>
            </a:endParaRPr>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0" y="546100"/>
            <a:ext cx="9144000" cy="3933825"/>
          </a:xfrm>
          <a:prstGeom prst="rect">
            <a:avLst/>
          </a:prstGeom>
          <a:noFill/>
          <a:ln w="9525">
            <a:noFill/>
            <a:miter lim="800000"/>
            <a:headEnd/>
            <a:tailEnd/>
          </a:ln>
        </p:spPr>
        <p:txBody>
          <a:bodyPr anchor="ctr">
            <a:spAutoFit/>
          </a:bodyPr>
          <a:lstStyle/>
          <a:p>
            <a:pPr indent="228600" algn="ctr">
              <a:tabLst>
                <a:tab pos="4657725" algn="l"/>
              </a:tabLst>
            </a:pPr>
            <a:r>
              <a:rPr lang="el-GR" sz="2400" b="1">
                <a:solidFill>
                  <a:srgbClr val="008000"/>
                </a:solidFill>
                <a:latin typeface="Arial Black" pitchFamily="34" charset="0"/>
                <a:cs typeface="Times New Roman" pitchFamily="18" charset="0"/>
              </a:rPr>
              <a:t>Δ. ΣΤΟΙΧΕΙΑ ΓΙΑ ΤΟΝ </a:t>
            </a:r>
            <a:r>
              <a:rPr lang="en-US" sz="2400" b="1">
                <a:solidFill>
                  <a:srgbClr val="008000"/>
                </a:solidFill>
                <a:latin typeface="Arial Black" pitchFamily="34" charset="0"/>
                <a:cs typeface="Times New Roman" pitchFamily="18" charset="0"/>
              </a:rPr>
              <a:t>HPV</a:t>
            </a:r>
            <a:r>
              <a:rPr lang="el-GR" sz="2400" b="1">
                <a:solidFill>
                  <a:srgbClr val="008000"/>
                </a:solidFill>
                <a:latin typeface="Arial Black" pitchFamily="34" charset="0"/>
                <a:cs typeface="Times New Roman" pitchFamily="18" charset="0"/>
              </a:rPr>
              <a:t> ΚΑΙ ΤΟ ΕΜΒΟΛΙΟ</a:t>
            </a:r>
          </a:p>
          <a:p>
            <a:pPr indent="228600" algn="ctr">
              <a:tabLst>
                <a:tab pos="4657725" algn="l"/>
              </a:tabLst>
            </a:pPr>
            <a:endParaRPr lang="el-GR" sz="2400" b="1">
              <a:solidFill>
                <a:srgbClr val="008000"/>
              </a:solidFill>
              <a:latin typeface="Arial Black" pitchFamily="34" charset="0"/>
              <a:cs typeface="Times New Roman" pitchFamily="18" charset="0"/>
            </a:endParaRPr>
          </a:p>
          <a:p>
            <a:pPr indent="228600" algn="just">
              <a:buClr>
                <a:srgbClr val="FF0000"/>
              </a:buClr>
              <a:buFont typeface="Wingdings" pitchFamily="2" charset="2"/>
              <a:buChar char="Ø"/>
              <a:tabLst>
                <a:tab pos="4657725" algn="l"/>
              </a:tabLst>
            </a:pPr>
            <a:r>
              <a:rPr lang="el-GR" sz="2000">
                <a:solidFill>
                  <a:srgbClr val="003300"/>
                </a:solidFill>
                <a:latin typeface="Arial Black" pitchFamily="34" charset="0"/>
              </a:rPr>
              <a:t>Τρεις στις τέσσερις γυναίκες της έρευνας δήλωσαν πως ήξεραν τον </a:t>
            </a:r>
            <a:r>
              <a:rPr lang="en-US" sz="2000">
                <a:solidFill>
                  <a:srgbClr val="003300"/>
                </a:solidFill>
                <a:latin typeface="Arial Black" pitchFamily="34" charset="0"/>
              </a:rPr>
              <a:t>HPV     </a:t>
            </a:r>
            <a:r>
              <a:rPr lang="el-GR" sz="2000">
                <a:solidFill>
                  <a:srgbClr val="003300"/>
                </a:solidFill>
                <a:latin typeface="Arial Black" pitchFamily="34" charset="0"/>
              </a:rPr>
              <a:t>(75,1% Ν=223) </a:t>
            </a:r>
            <a:r>
              <a:rPr lang="el-GR" sz="1600">
                <a:solidFill>
                  <a:srgbClr val="003300"/>
                </a:solidFill>
                <a:latin typeface="Arial Black" pitchFamily="34" charset="0"/>
              </a:rPr>
              <a:t>(</a:t>
            </a:r>
            <a:r>
              <a:rPr lang="el-GR" sz="1600">
                <a:solidFill>
                  <a:srgbClr val="9A7500"/>
                </a:solidFill>
                <a:latin typeface="Arial Black" pitchFamily="34" charset="0"/>
              </a:rPr>
              <a:t>ποσοστό αρκετά υψηλότερο από άλλες έρευνες. Το 2000 εθνική έρευνα που έγινε στις ΗΠΑ από το </a:t>
            </a:r>
            <a:r>
              <a:rPr lang="en-US" sz="1600">
                <a:solidFill>
                  <a:srgbClr val="9A7500"/>
                </a:solidFill>
                <a:latin typeface="Arial Black" pitchFamily="34" charset="0"/>
              </a:rPr>
              <a:t>Kaiser Family Foundation</a:t>
            </a:r>
            <a:r>
              <a:rPr lang="el-GR" sz="1600">
                <a:solidFill>
                  <a:srgbClr val="9A7500"/>
                </a:solidFill>
                <a:latin typeface="Arial Black" pitchFamily="34" charset="0"/>
              </a:rPr>
              <a:t>, σε γυναίκες 18 ως 65 ετών έδειξε πως μόνο το 28% των γυναικών αυτών γνώριζαν τον ιό. Το  ποσοστό αυτό είναι ανάλογο με το αντίστοιχο (26%) της έρευνας των </a:t>
            </a:r>
            <a:r>
              <a:rPr lang="en-US" sz="1600">
                <a:solidFill>
                  <a:srgbClr val="9A7500"/>
                </a:solidFill>
                <a:latin typeface="Arial Black" pitchFamily="34" charset="0"/>
              </a:rPr>
              <a:t>Radman Al</a:t>
            </a:r>
            <a:r>
              <a:rPr lang="el-GR" sz="1600">
                <a:solidFill>
                  <a:srgbClr val="9A7500"/>
                </a:solidFill>
                <a:latin typeface="Arial Black" pitchFamily="34" charset="0"/>
              </a:rPr>
              <a:t>-</a:t>
            </a:r>
            <a:r>
              <a:rPr lang="en-US" sz="1600">
                <a:solidFill>
                  <a:srgbClr val="9A7500"/>
                </a:solidFill>
                <a:latin typeface="Arial Black" pitchFamily="34" charset="0"/>
              </a:rPr>
              <a:t>Dubai et al </a:t>
            </a:r>
            <a:r>
              <a:rPr lang="el-GR" sz="1600">
                <a:solidFill>
                  <a:srgbClr val="9A7500"/>
                </a:solidFill>
                <a:latin typeface="Arial Black" pitchFamily="34" charset="0"/>
              </a:rPr>
              <a:t>στην Ασία το 2009.</a:t>
            </a:r>
            <a:r>
              <a:rPr lang="el-GR" sz="1600">
                <a:solidFill>
                  <a:srgbClr val="003300"/>
                </a:solidFill>
                <a:latin typeface="Arial Black" pitchFamily="34" charset="0"/>
              </a:rPr>
              <a:t>)</a:t>
            </a:r>
          </a:p>
          <a:p>
            <a:pPr indent="228600" algn="just">
              <a:buClr>
                <a:srgbClr val="FF0000"/>
              </a:buClr>
              <a:buFont typeface="Wingdings" pitchFamily="2" charset="2"/>
              <a:buChar char="Ø"/>
              <a:tabLst>
                <a:tab pos="4657725" algn="l"/>
              </a:tabLst>
            </a:pPr>
            <a:endParaRPr lang="el-GR" sz="1600">
              <a:solidFill>
                <a:srgbClr val="003300"/>
              </a:solidFill>
              <a:latin typeface="Arial Black" pitchFamily="34" charset="0"/>
            </a:endParaRPr>
          </a:p>
          <a:p>
            <a:pPr indent="228600" algn="just">
              <a:buClr>
                <a:srgbClr val="FF0000"/>
              </a:buClr>
              <a:buFont typeface="Wingdings" pitchFamily="2" charset="2"/>
              <a:buChar char="Ø"/>
              <a:tabLst>
                <a:tab pos="4657725" algn="l"/>
              </a:tabLst>
            </a:pPr>
            <a:endParaRPr lang="el-GR" sz="1600">
              <a:solidFill>
                <a:srgbClr val="003300"/>
              </a:solidFill>
              <a:latin typeface="Arial Black" pitchFamily="34" charset="0"/>
            </a:endParaRPr>
          </a:p>
          <a:p>
            <a:pPr indent="228600" algn="just">
              <a:buClr>
                <a:srgbClr val="FF0000"/>
              </a:buClr>
              <a:buFont typeface="Wingdings" pitchFamily="2" charset="2"/>
              <a:buChar char="Ø"/>
              <a:tabLst>
                <a:tab pos="4657725" algn="l"/>
              </a:tabLst>
            </a:pPr>
            <a:r>
              <a:rPr lang="el-GR" sz="2000">
                <a:solidFill>
                  <a:srgbClr val="003300"/>
                </a:solidFill>
                <a:latin typeface="Arial Black" pitchFamily="34" charset="0"/>
              </a:rPr>
              <a:t>Το 60% των γυναικών από αυτές που δηλώνουν πως γνωρίζουν τον ιό είναι εργαζόμενες. Το 56% των γυναικών αυτών είναι μέχρι 40 ετών και το υπόλοιπο 44% είναι πάνω από 40 ετών</a:t>
            </a:r>
          </a:p>
          <a:p>
            <a:pPr indent="228600" algn="ctr" eaLnBrk="0" hangingPunct="0">
              <a:tabLst>
                <a:tab pos="4657725" algn="l"/>
              </a:tabLst>
            </a:pPr>
            <a:r>
              <a:rPr lang="el-GR" sz="2400" b="1">
                <a:latin typeface="Arial Black" pitchFamily="34" charset="0"/>
                <a:cs typeface="Times New Roman" pitchFamily="18" charset="0"/>
              </a:rPr>
              <a:t>	</a:t>
            </a:r>
            <a:endParaRPr lang="el-GR" sz="2400">
              <a:latin typeface="Arial Black" pitchFamily="34" charset="0"/>
            </a:endParaRPr>
          </a:p>
        </p:txBody>
      </p:sp>
      <p:sp>
        <p:nvSpPr>
          <p:cNvPr id="3" name="2 - Στρογγυλεμένο ορθογώνιο"/>
          <p:cNvSpPr/>
          <p:nvPr/>
        </p:nvSpPr>
        <p:spPr>
          <a:xfrm>
            <a:off x="0" y="1341438"/>
            <a:ext cx="9144000" cy="5832475"/>
          </a:xfrm>
          <a:prstGeom prst="roundRect">
            <a:avLst/>
          </a:prstGeom>
          <a:solidFill>
            <a:srgbClr val="BAE28E"/>
          </a:solidFill>
          <a:ln>
            <a:solidFill>
              <a:srgbClr val="D2ECB6"/>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25603" name="Rectangle 2"/>
          <p:cNvSpPr>
            <a:spLocks noChangeArrowheads="1"/>
          </p:cNvSpPr>
          <p:nvPr/>
        </p:nvSpPr>
        <p:spPr bwMode="auto">
          <a:xfrm>
            <a:off x="179388" y="5195888"/>
            <a:ext cx="450850" cy="523875"/>
          </a:xfrm>
          <a:prstGeom prst="rect">
            <a:avLst/>
          </a:prstGeom>
          <a:noFill/>
          <a:ln w="9525">
            <a:noFill/>
            <a:miter lim="800000"/>
            <a:headEnd/>
            <a:tailEnd/>
          </a:ln>
        </p:spPr>
        <p:txBody>
          <a:bodyPr wrap="none" anchor="ctr">
            <a:spAutoFit/>
          </a:bodyPr>
          <a:lstStyle/>
          <a:p>
            <a:pPr indent="228600"/>
            <a:r>
              <a:rPr lang="el-GR" sz="1000" b="1">
                <a:cs typeface="Times New Roman" pitchFamily="18" charset="0"/>
              </a:rPr>
              <a:t>.</a:t>
            </a:r>
            <a:endParaRPr lang="el-GR" sz="800"/>
          </a:p>
          <a:p>
            <a:pPr indent="228600" eaLnBrk="0" hangingPunct="0"/>
            <a:endParaRPr lang="el-GR"/>
          </a:p>
        </p:txBody>
      </p:sp>
      <p:graphicFrame>
        <p:nvGraphicFramePr>
          <p:cNvPr id="5" name="4 - Γράφημα"/>
          <p:cNvGraphicFramePr>
            <a:graphicFrameLocks/>
          </p:cNvGraphicFramePr>
          <p:nvPr/>
        </p:nvGraphicFramePr>
        <p:xfrm>
          <a:off x="250825" y="1628775"/>
          <a:ext cx="8455025" cy="2695575"/>
        </p:xfrm>
        <a:graphic>
          <a:graphicData uri="http://schemas.openxmlformats.org/drawingml/2006/chart">
            <c:chart xmlns:c="http://schemas.openxmlformats.org/drawingml/2006/chart" xmlns:r="http://schemas.openxmlformats.org/officeDocument/2006/relationships" r:id="rId2"/>
          </a:graphicData>
        </a:graphic>
      </p:graphicFrame>
      <p:sp>
        <p:nvSpPr>
          <p:cNvPr id="25605" name="Rectangle 3"/>
          <p:cNvSpPr>
            <a:spLocks noChangeArrowheads="1"/>
          </p:cNvSpPr>
          <p:nvPr/>
        </p:nvSpPr>
        <p:spPr bwMode="auto">
          <a:xfrm>
            <a:off x="0" y="3324225"/>
            <a:ext cx="9144000" cy="0"/>
          </a:xfrm>
          <a:prstGeom prst="rect">
            <a:avLst/>
          </a:prstGeom>
          <a:noFill/>
          <a:ln w="9525">
            <a:noFill/>
            <a:miter lim="800000"/>
            <a:headEnd/>
            <a:tailEnd/>
          </a:ln>
        </p:spPr>
        <p:txBody>
          <a:bodyPr wrap="none" anchor="ctr">
            <a:spAutoFit/>
          </a:bodyPr>
          <a:lstStyle/>
          <a:p>
            <a:endParaRPr lang="en-US"/>
          </a:p>
        </p:txBody>
      </p:sp>
      <p:sp>
        <p:nvSpPr>
          <p:cNvPr id="1028" name="Rectangle 4"/>
          <p:cNvSpPr>
            <a:spLocks noChangeArrowheads="1"/>
          </p:cNvSpPr>
          <p:nvPr/>
        </p:nvSpPr>
        <p:spPr bwMode="auto">
          <a:xfrm>
            <a:off x="250825" y="4535488"/>
            <a:ext cx="8532813" cy="1800225"/>
          </a:xfrm>
          <a:prstGeom prst="rect">
            <a:avLst/>
          </a:prstGeom>
          <a:noFill/>
          <a:ln w="9525">
            <a:noFill/>
            <a:miter lim="800000"/>
            <a:headEnd/>
            <a:tailEnd/>
          </a:ln>
        </p:spPr>
        <p:txBody>
          <a:bodyPr anchor="ctr">
            <a:spAutoFit/>
          </a:bodyPr>
          <a:lstStyle/>
          <a:p>
            <a:pPr indent="228600"/>
            <a:r>
              <a:rPr lang="el-GR" sz="1600" b="1">
                <a:solidFill>
                  <a:srgbClr val="003300"/>
                </a:solidFill>
                <a:latin typeface="Arial Black" pitchFamily="34" charset="0"/>
                <a:cs typeface="Times New Roman" pitchFamily="18" charset="0"/>
              </a:rPr>
              <a:t>«ΓΝΩΣΗ ΤΩΝ ΓΥΝΑΙΚΩΝ ΤΗΣ ΕΡΕΥΝΑΣ ΓΙΑ ΤΟ ΑΝ ΜΠΟΡΕΙ Ο  </a:t>
            </a:r>
            <a:r>
              <a:rPr lang="en-US" sz="1600" b="1">
                <a:solidFill>
                  <a:srgbClr val="003300"/>
                </a:solidFill>
                <a:latin typeface="Arial Black" pitchFamily="34" charset="0"/>
                <a:cs typeface="Times New Roman" pitchFamily="18" charset="0"/>
              </a:rPr>
              <a:t>HPV</a:t>
            </a:r>
            <a:r>
              <a:rPr lang="el-GR" sz="1600" b="1">
                <a:solidFill>
                  <a:srgbClr val="003300"/>
                </a:solidFill>
                <a:latin typeface="Arial Black" pitchFamily="34" charset="0"/>
                <a:cs typeface="Times New Roman" pitchFamily="18" charset="0"/>
              </a:rPr>
              <a:t> ΝΑ ΠΡΟΚΑΛΕΣΕΙ ΚΑΡΚΙΝΟ ΤΡΑΧΗΛΟΥ ΤΗΣ ΜΗΤΡΑΣ.»</a:t>
            </a:r>
          </a:p>
          <a:p>
            <a:pPr indent="228600"/>
            <a:endParaRPr lang="el-GR" sz="1600">
              <a:latin typeface="Century Gothic" pitchFamily="34" charset="0"/>
            </a:endParaRPr>
          </a:p>
          <a:p>
            <a:pPr indent="228600"/>
            <a:endParaRPr lang="el-GR" sz="1400">
              <a:latin typeface="Century Gothic" pitchFamily="34" charset="0"/>
            </a:endParaRPr>
          </a:p>
          <a:p>
            <a:pPr indent="228600"/>
            <a:endParaRPr lang="el-GR" sz="1400">
              <a:latin typeface="Century Gothic" pitchFamily="34" charset="0"/>
            </a:endParaRPr>
          </a:p>
          <a:p>
            <a:pPr indent="228600"/>
            <a:r>
              <a:rPr lang="el-GR">
                <a:solidFill>
                  <a:srgbClr val="9A7500"/>
                </a:solidFill>
                <a:latin typeface="Arial Black" pitchFamily="34" charset="0"/>
              </a:rPr>
              <a:t>Στην έρευνα του </a:t>
            </a:r>
            <a:r>
              <a:rPr lang="en-US">
                <a:solidFill>
                  <a:srgbClr val="9A7500"/>
                </a:solidFill>
                <a:latin typeface="Arial Black" pitchFamily="34" charset="0"/>
              </a:rPr>
              <a:t>Kaiser Family Foundation</a:t>
            </a:r>
            <a:r>
              <a:rPr lang="el-GR">
                <a:solidFill>
                  <a:srgbClr val="9A7500"/>
                </a:solidFill>
                <a:latin typeface="Arial Black" pitchFamily="34" charset="0"/>
              </a:rPr>
              <a:t>, από τις γυναίκες που γνώριζαν τον ιό, μόνο το 41% ήξερε πως αυτός συνδέεται με τη νόσο.</a:t>
            </a:r>
          </a:p>
        </p:txBody>
      </p:sp>
      <p:sp>
        <p:nvSpPr>
          <p:cNvPr id="8" name="7 - Έλλειψη"/>
          <p:cNvSpPr/>
          <p:nvPr/>
        </p:nvSpPr>
        <p:spPr>
          <a:xfrm>
            <a:off x="7812360" y="2852936"/>
            <a:ext cx="863600" cy="431800"/>
          </a:xfrm>
          <a:prstGeom prst="ellipse">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028"/>
                                        </p:tgtEl>
                                        <p:attrNameLst>
                                          <p:attrName>style.visibility</p:attrName>
                                        </p:attrNameLst>
                                      </p:cBhvr>
                                      <p:to>
                                        <p:strVal val="visible"/>
                                      </p:to>
                                    </p:set>
                                    <p:anim calcmode="lin" valueType="num">
                                      <p:cBhvr additive="base">
                                        <p:cTn id="19" dur="500" fill="hold"/>
                                        <p:tgtEl>
                                          <p:spTgt spid="1028"/>
                                        </p:tgtEl>
                                        <p:attrNameLst>
                                          <p:attrName>ppt_x</p:attrName>
                                        </p:attrNameLst>
                                      </p:cBhvr>
                                      <p:tavLst>
                                        <p:tav tm="0">
                                          <p:val>
                                            <p:strVal val="#ppt_x"/>
                                          </p:val>
                                        </p:tav>
                                        <p:tav tm="100000">
                                          <p:val>
                                            <p:strVal val="#ppt_x"/>
                                          </p:val>
                                        </p:tav>
                                      </p:tavLst>
                                    </p:anim>
                                    <p:anim calcmode="lin" valueType="num">
                                      <p:cBhvr additive="base">
                                        <p:cTn id="20"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Graphic spid="5" grpId="0">
        <p:bldAsOne/>
      </p:bldGraphic>
      <p:bldP spid="1028" grpId="0"/>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 Ορθογώνιο"/>
          <p:cNvSpPr>
            <a:spLocks noChangeArrowheads="1"/>
          </p:cNvSpPr>
          <p:nvPr/>
        </p:nvSpPr>
        <p:spPr bwMode="auto">
          <a:xfrm>
            <a:off x="0" y="260350"/>
            <a:ext cx="9144000" cy="6188075"/>
          </a:xfrm>
          <a:prstGeom prst="rect">
            <a:avLst/>
          </a:prstGeom>
          <a:noFill/>
          <a:ln w="9525">
            <a:noFill/>
            <a:miter lim="800000"/>
            <a:headEnd/>
            <a:tailEnd/>
          </a:ln>
        </p:spPr>
        <p:txBody>
          <a:bodyPr>
            <a:spAutoFit/>
          </a:bodyPr>
          <a:lstStyle/>
          <a:p>
            <a:pPr algn="just">
              <a:buFontTx/>
              <a:buBlip>
                <a:blip r:embed="rId2"/>
              </a:buBlip>
            </a:pPr>
            <a:r>
              <a:rPr lang="el-GR" sz="2000">
                <a:solidFill>
                  <a:srgbClr val="006600"/>
                </a:solidFill>
                <a:latin typeface="Arial Black" pitchFamily="34" charset="0"/>
              </a:rPr>
              <a:t> 4 στις 5 γυναίκες δηλώνουν την πρόθεσή τους να το κάνουν οι ίδιες ή οι κόρες τους το εμβόλιο για τον </a:t>
            </a:r>
            <a:r>
              <a:rPr lang="en-US" sz="2000">
                <a:solidFill>
                  <a:srgbClr val="006600"/>
                </a:solidFill>
                <a:latin typeface="Arial Black" pitchFamily="34" charset="0"/>
              </a:rPr>
              <a:t>HPV</a:t>
            </a:r>
            <a:r>
              <a:rPr lang="el-GR" sz="2000">
                <a:solidFill>
                  <a:srgbClr val="006600"/>
                </a:solidFill>
                <a:latin typeface="Arial Black" pitchFamily="34" charset="0"/>
              </a:rPr>
              <a:t>. </a:t>
            </a:r>
          </a:p>
          <a:p>
            <a:pPr algn="just">
              <a:buFontTx/>
              <a:buBlip>
                <a:blip r:embed="rId2"/>
              </a:buBlip>
            </a:pPr>
            <a:endParaRPr lang="el-GR" sz="2000">
              <a:solidFill>
                <a:srgbClr val="006600"/>
              </a:solidFill>
              <a:latin typeface="Arial Black" pitchFamily="34" charset="0"/>
            </a:endParaRPr>
          </a:p>
          <a:p>
            <a:pPr algn="just">
              <a:buFontTx/>
              <a:buBlip>
                <a:blip r:embed="rId2"/>
              </a:buBlip>
            </a:pPr>
            <a:r>
              <a:rPr lang="el-GR" sz="2000">
                <a:solidFill>
                  <a:srgbClr val="006600"/>
                </a:solidFill>
                <a:latin typeface="Arial Black" pitchFamily="34" charset="0"/>
              </a:rPr>
              <a:t>Το ποσοστό αυτό γίνεται 3 στις 4 γυναίκες, στην περίπτωση που τα ασφαλιστικά ταμεία δεν κάλυπταν το κόστος του εμβολίου. </a:t>
            </a:r>
          </a:p>
          <a:p>
            <a:pPr algn="just">
              <a:buFontTx/>
              <a:buBlip>
                <a:blip r:embed="rId2"/>
              </a:buBlip>
            </a:pPr>
            <a:endParaRPr lang="el-GR" sz="2000">
              <a:solidFill>
                <a:srgbClr val="006600"/>
              </a:solidFill>
              <a:latin typeface="Arial Black" pitchFamily="34" charset="0"/>
            </a:endParaRPr>
          </a:p>
          <a:p>
            <a:pPr algn="just">
              <a:buFontTx/>
              <a:buBlip>
                <a:blip r:embed="rId2"/>
              </a:buBlip>
            </a:pPr>
            <a:endParaRPr lang="el-GR" sz="2000">
              <a:solidFill>
                <a:srgbClr val="006600"/>
              </a:solidFill>
              <a:latin typeface="Arial Black" pitchFamily="34" charset="0"/>
            </a:endParaRPr>
          </a:p>
          <a:p>
            <a:pPr algn="just"/>
            <a:r>
              <a:rPr lang="el-GR" sz="2000">
                <a:solidFill>
                  <a:srgbClr val="FF0000"/>
                </a:solidFill>
                <a:latin typeface="Arial Black" pitchFamily="34" charset="0"/>
              </a:rPr>
              <a:t>Ανάλογα με την ηλικία: </a:t>
            </a:r>
            <a:r>
              <a:rPr lang="el-GR" sz="2000">
                <a:solidFill>
                  <a:srgbClr val="006600"/>
                </a:solidFill>
                <a:latin typeface="Arial Black" pitchFamily="34" charset="0"/>
              </a:rPr>
              <a:t>Η πρόθεση εμβολιασμού των γυναικών δεν επηρεάζεται από την ηλικία, είτε το κόστος του καλύπτεται από τα ασφαλιστικά ταμεία είτε όχι.</a:t>
            </a:r>
            <a:endParaRPr lang="el-GR" sz="2000">
              <a:solidFill>
                <a:srgbClr val="FF0000"/>
              </a:solidFill>
              <a:latin typeface="Arial Black" pitchFamily="34" charset="0"/>
            </a:endParaRPr>
          </a:p>
          <a:p>
            <a:pPr algn="just"/>
            <a:endParaRPr lang="en-US" sz="2000">
              <a:solidFill>
                <a:srgbClr val="006600"/>
              </a:solidFill>
              <a:latin typeface="Arial Black" pitchFamily="34" charset="0"/>
            </a:endParaRPr>
          </a:p>
          <a:p>
            <a:pPr algn="just"/>
            <a:r>
              <a:rPr lang="el-GR" sz="2000">
                <a:solidFill>
                  <a:srgbClr val="FF0000"/>
                </a:solidFill>
                <a:latin typeface="Arial Black" pitchFamily="34" charset="0"/>
              </a:rPr>
              <a:t>Ανάλογα με την εργασία: </a:t>
            </a:r>
            <a:r>
              <a:rPr lang="el-GR" sz="2000">
                <a:solidFill>
                  <a:srgbClr val="006600"/>
                </a:solidFill>
                <a:latin typeface="Arial Black" pitchFamily="34" charset="0"/>
              </a:rPr>
              <a:t>Η πρόθεση εμβολιασμού των γυναικών, εάν το κόστος του καλύπτεται από τα ασφαλιστικά ταμεία, είναι ίδια στις εργαζόμενες και στις μη εργαζόμενες γυναίκες. Στην περίπτωση που το κόστος του εμβολίου δεν καλύπτεται από τα ταμεία, το ποσοστό των εργαζόμενων γυναικών που δηλώνουν πρόθεση εμβολιασμού είναι μεγαλύτερο από το αντίστοιχο των μη εργαζόμενων.</a:t>
            </a:r>
          </a:p>
          <a:p>
            <a:pPr algn="just">
              <a:buFontTx/>
              <a:buBlip>
                <a:blip r:embed="rId2"/>
              </a:buBlip>
            </a:pPr>
            <a:endParaRPr lang="el-GR" sz="2000">
              <a:solidFill>
                <a:srgbClr val="006600"/>
              </a:solidFill>
              <a:latin typeface="Arial Black" pitchFamily="34" charset="0"/>
            </a:endParaRPr>
          </a:p>
          <a:p>
            <a:pPr algn="just"/>
            <a:endParaRPr lang="el-GR" sz="2000">
              <a:solidFill>
                <a:srgbClr val="006600"/>
              </a:solidFill>
              <a:latin typeface="Arial Black" pitchFamily="34" charset="0"/>
            </a:endParaRPr>
          </a:p>
          <a:p>
            <a:pPr algn="just"/>
            <a:endParaRPr lang="el-GR" sz="2000">
              <a:solidFill>
                <a:srgbClr val="006600"/>
              </a:solidFill>
              <a:latin typeface="Arial Black" pitchFamily="34" charset="0"/>
            </a:endParaRP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 Ορθογώνιο"/>
          <p:cNvSpPr>
            <a:spLocks noChangeArrowheads="1"/>
          </p:cNvSpPr>
          <p:nvPr/>
        </p:nvSpPr>
        <p:spPr bwMode="auto">
          <a:xfrm>
            <a:off x="1520825" y="188913"/>
            <a:ext cx="5232400" cy="457200"/>
          </a:xfrm>
          <a:prstGeom prst="rect">
            <a:avLst/>
          </a:prstGeom>
          <a:noFill/>
          <a:ln w="9525">
            <a:noFill/>
            <a:miter lim="800000"/>
            <a:headEnd/>
            <a:tailEnd/>
          </a:ln>
        </p:spPr>
        <p:txBody>
          <a:bodyPr wrap="none">
            <a:spAutoFit/>
          </a:bodyPr>
          <a:lstStyle/>
          <a:p>
            <a:pPr algn="just"/>
            <a:r>
              <a:rPr lang="el-GR" sz="2400">
                <a:solidFill>
                  <a:srgbClr val="006600"/>
                </a:solidFill>
                <a:effectLst>
                  <a:outerShdw blurRad="38100" dist="38100" dir="2700000" algn="tl">
                    <a:srgbClr val="000000"/>
                  </a:outerShdw>
                </a:effectLst>
                <a:latin typeface="Arial Black" pitchFamily="34" charset="0"/>
              </a:rPr>
              <a:t>Ε. Στάση για την Προληπτική Ιατρική</a:t>
            </a:r>
          </a:p>
        </p:txBody>
      </p:sp>
      <p:sp>
        <p:nvSpPr>
          <p:cNvPr id="27650" name="Rectangle 2"/>
          <p:cNvSpPr>
            <a:spLocks noChangeArrowheads="1"/>
          </p:cNvSpPr>
          <p:nvPr/>
        </p:nvSpPr>
        <p:spPr bwMode="auto">
          <a:xfrm>
            <a:off x="0" y="-17463"/>
            <a:ext cx="415925" cy="492126"/>
          </a:xfrm>
          <a:prstGeom prst="rect">
            <a:avLst/>
          </a:prstGeom>
          <a:noFill/>
          <a:ln w="9525">
            <a:noFill/>
            <a:miter lim="800000"/>
            <a:headEnd/>
            <a:tailEnd/>
          </a:ln>
        </p:spPr>
        <p:txBody>
          <a:bodyPr wrap="none" anchor="ctr">
            <a:spAutoFit/>
          </a:bodyPr>
          <a:lstStyle/>
          <a:p>
            <a:pPr indent="228600"/>
            <a:endParaRPr lang="el-GR" sz="800"/>
          </a:p>
          <a:p>
            <a:pPr indent="228600" eaLnBrk="0" hangingPunct="0"/>
            <a:endParaRPr lang="el-GR"/>
          </a:p>
        </p:txBody>
      </p:sp>
      <p:graphicFrame>
        <p:nvGraphicFramePr>
          <p:cNvPr id="27651" name="3 - Γράφημα"/>
          <p:cNvGraphicFramePr>
            <a:graphicFrameLocks/>
          </p:cNvGraphicFramePr>
          <p:nvPr/>
        </p:nvGraphicFramePr>
        <p:xfrm>
          <a:off x="0" y="620688"/>
          <a:ext cx="8743950" cy="2765425"/>
        </p:xfrm>
        <a:graphic>
          <a:graphicData uri="http://schemas.openxmlformats.org/presentationml/2006/ole">
            <p:oleObj spid="_x0000_s27651" r:id="rId3" imgW="8742422" imgH="2767824" progId="Excel.Sheet.8">
              <p:embed/>
            </p:oleObj>
          </a:graphicData>
        </a:graphic>
      </p:graphicFrame>
      <p:sp>
        <p:nvSpPr>
          <p:cNvPr id="27652" name="Rectangle 3"/>
          <p:cNvSpPr>
            <a:spLocks noChangeArrowheads="1"/>
          </p:cNvSpPr>
          <p:nvPr/>
        </p:nvSpPr>
        <p:spPr bwMode="auto">
          <a:xfrm>
            <a:off x="250825" y="3390900"/>
            <a:ext cx="184150" cy="366713"/>
          </a:xfrm>
          <a:prstGeom prst="rect">
            <a:avLst/>
          </a:prstGeom>
          <a:noFill/>
          <a:ln w="9525">
            <a:noFill/>
            <a:miter lim="800000"/>
            <a:headEnd/>
            <a:tailEnd/>
          </a:ln>
        </p:spPr>
        <p:txBody>
          <a:bodyPr wrap="none" anchor="ctr">
            <a:spAutoFit/>
          </a:bodyPr>
          <a:lstStyle/>
          <a:p>
            <a:endParaRPr lang="en-US"/>
          </a:p>
        </p:txBody>
      </p:sp>
      <p:sp>
        <p:nvSpPr>
          <p:cNvPr id="27653" name="5 - Ορθογώνιο"/>
          <p:cNvSpPr>
            <a:spLocks noChangeArrowheads="1"/>
          </p:cNvSpPr>
          <p:nvPr/>
        </p:nvSpPr>
        <p:spPr bwMode="auto">
          <a:xfrm>
            <a:off x="4572000" y="2060575"/>
            <a:ext cx="4572000" cy="1077913"/>
          </a:xfrm>
          <a:prstGeom prst="rect">
            <a:avLst/>
          </a:prstGeom>
          <a:noFill/>
          <a:ln w="9525">
            <a:noFill/>
            <a:miter lim="800000"/>
            <a:headEnd/>
            <a:tailEnd/>
          </a:ln>
        </p:spPr>
        <p:txBody>
          <a:bodyPr>
            <a:spAutoFit/>
          </a:bodyPr>
          <a:lstStyle/>
          <a:p>
            <a:r>
              <a:rPr lang="el-GR" sz="1600" b="1">
                <a:solidFill>
                  <a:srgbClr val="DF4158"/>
                </a:solidFill>
                <a:latin typeface="Arial Black" pitchFamily="34" charset="0"/>
              </a:rPr>
              <a:t>ΠΟΣΟΣΤΟ ΕΠΙ ΤΟΙΣ % ΤΩΝ ΓΥΝΑΙΚΩΝ ΤΗΣ ΕΡΕΥΝΑΣ ΠΟΥ ΕΠΙΘΥΜΟΥΝ ΠΕΡΙΣΣΟΤΕΡΗ ΕΝΗΜΕΡΩΣΗ ΓΙΑ ΤΟΝ ΠΡΟΛΗΠΤΙΚΟ ΕΛΕΓΧΟ</a:t>
            </a:r>
            <a:endParaRPr lang="el-GR" sz="1600">
              <a:solidFill>
                <a:srgbClr val="DF4158"/>
              </a:solidFill>
              <a:latin typeface="Arial Black" pitchFamily="34" charset="0"/>
            </a:endParaRPr>
          </a:p>
        </p:txBody>
      </p:sp>
      <p:sp>
        <p:nvSpPr>
          <p:cNvPr id="7" name="6 - Έλλειψη"/>
          <p:cNvSpPr/>
          <p:nvPr/>
        </p:nvSpPr>
        <p:spPr>
          <a:xfrm>
            <a:off x="2843808" y="2780928"/>
            <a:ext cx="842963" cy="431800"/>
          </a:xfrm>
          <a:prstGeom prst="ellipse">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27655" name="7 - Ορθογώνιο"/>
          <p:cNvSpPr>
            <a:spLocks noChangeArrowheads="1"/>
          </p:cNvSpPr>
          <p:nvPr/>
        </p:nvSpPr>
        <p:spPr bwMode="auto">
          <a:xfrm>
            <a:off x="251520" y="3212976"/>
            <a:ext cx="8713788" cy="3113088"/>
          </a:xfrm>
          <a:prstGeom prst="rect">
            <a:avLst/>
          </a:prstGeom>
          <a:noFill/>
          <a:ln w="9525">
            <a:noFill/>
            <a:miter lim="800000"/>
            <a:headEnd/>
            <a:tailEnd/>
          </a:ln>
        </p:spPr>
        <p:txBody>
          <a:bodyPr>
            <a:spAutoFit/>
          </a:bodyPr>
          <a:lstStyle/>
          <a:p>
            <a:pPr>
              <a:buClr>
                <a:srgbClr val="FF0000"/>
              </a:buClr>
              <a:buFont typeface="Wingdings" pitchFamily="2" charset="2"/>
              <a:buChar char="v"/>
            </a:pPr>
            <a:r>
              <a:rPr lang="el-GR" dirty="0">
                <a:solidFill>
                  <a:srgbClr val="FF0000"/>
                </a:solidFill>
                <a:latin typeface="Arial Black" pitchFamily="34" charset="0"/>
              </a:rPr>
              <a:t>8 στις 10 </a:t>
            </a:r>
            <a:r>
              <a:rPr lang="el-GR" dirty="0">
                <a:solidFill>
                  <a:srgbClr val="006600"/>
                </a:solidFill>
                <a:latin typeface="Arial Black" pitchFamily="34" charset="0"/>
              </a:rPr>
              <a:t>θα</a:t>
            </a:r>
            <a:r>
              <a:rPr lang="el-GR" dirty="0">
                <a:latin typeface="Arial Black" pitchFamily="34" charset="0"/>
              </a:rPr>
              <a:t> </a:t>
            </a:r>
            <a:r>
              <a:rPr lang="el-GR" dirty="0">
                <a:solidFill>
                  <a:srgbClr val="006600"/>
                </a:solidFill>
                <a:latin typeface="Arial Black" pitchFamily="34" charset="0"/>
              </a:rPr>
              <a:t>ακολουθούσαν ένα πρόγραμμα προληπτικών εξετάσεων.</a:t>
            </a:r>
          </a:p>
          <a:p>
            <a:pPr>
              <a:buClr>
                <a:srgbClr val="FF0000"/>
              </a:buClr>
              <a:buFont typeface="Wingdings" pitchFamily="2" charset="2"/>
              <a:buChar char="v"/>
            </a:pPr>
            <a:endParaRPr lang="el-GR" dirty="0">
              <a:latin typeface="Arial Black" pitchFamily="34" charset="0"/>
            </a:endParaRPr>
          </a:p>
          <a:p>
            <a:pPr>
              <a:buClr>
                <a:srgbClr val="FF0000"/>
              </a:buClr>
              <a:buFont typeface="Wingdings" pitchFamily="2" charset="2"/>
              <a:buChar char="v"/>
            </a:pPr>
            <a:r>
              <a:rPr lang="el-GR" dirty="0">
                <a:solidFill>
                  <a:srgbClr val="006600"/>
                </a:solidFill>
                <a:latin typeface="Arial Black" pitchFamily="34" charset="0"/>
              </a:rPr>
              <a:t>περισσότερες από τις μισές γυναίκες που εκδήλωσαν ενδιαφέρον για τον προληπτικό έλεγχο ανήκουν στην ηλικιακή ομάδα </a:t>
            </a:r>
            <a:r>
              <a:rPr lang="el-GR" dirty="0">
                <a:solidFill>
                  <a:srgbClr val="FF0000"/>
                </a:solidFill>
                <a:latin typeface="Arial Black" pitchFamily="34" charset="0"/>
              </a:rPr>
              <a:t>μέχρι 40 ετών.</a:t>
            </a:r>
          </a:p>
          <a:p>
            <a:pPr>
              <a:buClr>
                <a:srgbClr val="FF0000"/>
              </a:buClr>
              <a:buFont typeface="Wingdings" pitchFamily="2" charset="2"/>
              <a:buChar char="v"/>
            </a:pPr>
            <a:endParaRPr lang="el-GR" dirty="0">
              <a:solidFill>
                <a:srgbClr val="FF0000"/>
              </a:solidFill>
              <a:latin typeface="Arial Black" pitchFamily="34" charset="0"/>
            </a:endParaRPr>
          </a:p>
          <a:p>
            <a:pPr>
              <a:buClr>
                <a:srgbClr val="FF0000"/>
              </a:buClr>
              <a:buFont typeface="Wingdings" pitchFamily="2" charset="2"/>
              <a:buChar char="v"/>
            </a:pPr>
            <a:r>
              <a:rPr lang="el-GR" dirty="0">
                <a:solidFill>
                  <a:srgbClr val="FF0000"/>
                </a:solidFill>
                <a:latin typeface="Arial Black" pitchFamily="34" charset="0"/>
              </a:rPr>
              <a:t>δεν </a:t>
            </a:r>
            <a:r>
              <a:rPr lang="el-GR" dirty="0">
                <a:solidFill>
                  <a:srgbClr val="006600"/>
                </a:solidFill>
                <a:latin typeface="Arial Black" pitchFamily="34" charset="0"/>
              </a:rPr>
              <a:t>υπάρχει διαφοροποίηση μεταξύ των ε</a:t>
            </a:r>
            <a:r>
              <a:rPr lang="el-GR" dirty="0">
                <a:solidFill>
                  <a:srgbClr val="FF0000"/>
                </a:solidFill>
                <a:latin typeface="Arial Black" pitchFamily="34" charset="0"/>
              </a:rPr>
              <a:t>ργαζόμενων και μη εργαζόμενων </a:t>
            </a:r>
            <a:r>
              <a:rPr lang="el-GR" dirty="0">
                <a:solidFill>
                  <a:srgbClr val="006600"/>
                </a:solidFill>
                <a:latin typeface="Arial Black" pitchFamily="34" charset="0"/>
              </a:rPr>
              <a:t>γυναικών καθώς και μεταξύ έγγαμων και άγαμων γυναικών.</a:t>
            </a:r>
          </a:p>
          <a:p>
            <a:pPr>
              <a:buClr>
                <a:srgbClr val="FF0000"/>
              </a:buClr>
              <a:buFont typeface="Wingdings" pitchFamily="2" charset="2"/>
              <a:buChar char="v"/>
            </a:pPr>
            <a:endParaRPr lang="en-US" dirty="0">
              <a:solidFill>
                <a:srgbClr val="006600"/>
              </a:solidFill>
              <a:latin typeface="Arial Black" pitchFamily="34" charset="0"/>
            </a:endParaRPr>
          </a:p>
          <a:p>
            <a:pPr>
              <a:buClr>
                <a:srgbClr val="FF0000"/>
              </a:buClr>
              <a:buFont typeface="Wingdings" pitchFamily="2" charset="2"/>
              <a:buChar char="v"/>
            </a:pPr>
            <a:r>
              <a:rPr lang="el-GR" dirty="0">
                <a:solidFill>
                  <a:srgbClr val="006600"/>
                </a:solidFill>
                <a:latin typeface="Arial Black" pitchFamily="34" charset="0"/>
              </a:rPr>
              <a:t>η επιθυμία των γυναικών για ενημέρωση σχετικά με προγράμματα προληπτικού ελέγχου </a:t>
            </a:r>
            <a:r>
              <a:rPr lang="el-GR" dirty="0">
                <a:solidFill>
                  <a:srgbClr val="FF0000"/>
                </a:solidFill>
                <a:latin typeface="Arial Black" pitchFamily="34" charset="0"/>
              </a:rPr>
              <a:t>δεν</a:t>
            </a:r>
            <a:r>
              <a:rPr lang="el-GR" dirty="0">
                <a:solidFill>
                  <a:srgbClr val="006600"/>
                </a:solidFill>
                <a:latin typeface="Arial Black" pitchFamily="34" charset="0"/>
              </a:rPr>
              <a:t> επηρεάζεται από τις </a:t>
            </a:r>
            <a:r>
              <a:rPr lang="el-GR" dirty="0">
                <a:solidFill>
                  <a:srgbClr val="FF0000"/>
                </a:solidFill>
                <a:latin typeface="Arial Black" pitchFamily="34" charset="0"/>
              </a:rPr>
              <a:t>καπνιστικές συνήθειες</a:t>
            </a:r>
          </a:p>
          <a:p>
            <a:pPr>
              <a:buClr>
                <a:srgbClr val="FF0000"/>
              </a:buClr>
            </a:pPr>
            <a:endParaRPr lang="el-GR" dirty="0">
              <a:solidFill>
                <a:srgbClr val="006600"/>
              </a:solidFill>
              <a:latin typeface="Arial Black" pitchFamily="34" charset="0"/>
            </a:endParaRPr>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 Ορθογώνιο"/>
          <p:cNvSpPr>
            <a:spLocks noChangeArrowheads="1"/>
          </p:cNvSpPr>
          <p:nvPr/>
        </p:nvSpPr>
        <p:spPr bwMode="auto">
          <a:xfrm>
            <a:off x="0" y="692150"/>
            <a:ext cx="9144000" cy="5273675"/>
          </a:xfrm>
          <a:prstGeom prst="rect">
            <a:avLst/>
          </a:prstGeom>
          <a:noFill/>
          <a:ln w="9525">
            <a:noFill/>
            <a:miter lim="800000"/>
            <a:headEnd/>
            <a:tailEnd/>
          </a:ln>
        </p:spPr>
        <p:txBody>
          <a:bodyPr>
            <a:spAutoFit/>
          </a:bodyPr>
          <a:lstStyle/>
          <a:p>
            <a:pPr>
              <a:buClr>
                <a:srgbClr val="FF0000"/>
              </a:buClr>
              <a:buFont typeface="Wingdings" pitchFamily="2" charset="2"/>
              <a:buChar char="v"/>
            </a:pPr>
            <a:r>
              <a:rPr lang="el-GR" sz="2000">
                <a:solidFill>
                  <a:srgbClr val="006600"/>
                </a:solidFill>
                <a:latin typeface="Arial Black" pitchFamily="34" charset="0"/>
              </a:rPr>
              <a:t>Παρά το έντονο ενδιαφέρον των γυναικών της έρευνας για προγράμματα προληπτικού ελέγχου, </a:t>
            </a:r>
            <a:r>
              <a:rPr lang="el-GR" sz="2000" b="1">
                <a:solidFill>
                  <a:srgbClr val="FF0000"/>
                </a:solidFill>
                <a:latin typeface="Arial Black" pitchFamily="34" charset="0"/>
              </a:rPr>
              <a:t>οι</a:t>
            </a:r>
            <a:r>
              <a:rPr lang="el-GR" sz="2000">
                <a:solidFill>
                  <a:srgbClr val="FF0000"/>
                </a:solidFill>
                <a:latin typeface="Arial Black" pitchFamily="34" charset="0"/>
              </a:rPr>
              <a:t> </a:t>
            </a:r>
            <a:r>
              <a:rPr lang="el-GR" sz="2000" b="1">
                <a:solidFill>
                  <a:srgbClr val="FF0000"/>
                </a:solidFill>
                <a:latin typeface="Arial Black" pitchFamily="34" charset="0"/>
              </a:rPr>
              <a:t>μισές</a:t>
            </a:r>
            <a:r>
              <a:rPr lang="el-GR" sz="2000">
                <a:solidFill>
                  <a:srgbClr val="FF0000"/>
                </a:solidFill>
                <a:latin typeface="Arial Black" pitchFamily="34" charset="0"/>
              </a:rPr>
              <a:t> </a:t>
            </a:r>
            <a:r>
              <a:rPr lang="el-GR" sz="2000">
                <a:solidFill>
                  <a:srgbClr val="006600"/>
                </a:solidFill>
                <a:latin typeface="Arial Black" pitchFamily="34" charset="0"/>
              </a:rPr>
              <a:t>από αυτές </a:t>
            </a:r>
            <a:r>
              <a:rPr lang="el-GR" sz="2000" b="1">
                <a:solidFill>
                  <a:srgbClr val="FF0000"/>
                </a:solidFill>
                <a:latin typeface="Arial Black" pitchFamily="34" charset="0"/>
              </a:rPr>
              <a:t>δεν θεωρούν πως κινδυνεύουν</a:t>
            </a:r>
            <a:r>
              <a:rPr lang="el-GR" sz="2000">
                <a:solidFill>
                  <a:srgbClr val="FF0000"/>
                </a:solidFill>
                <a:latin typeface="Arial Black" pitchFamily="34" charset="0"/>
              </a:rPr>
              <a:t> </a:t>
            </a:r>
            <a:r>
              <a:rPr lang="el-GR" sz="2000">
                <a:solidFill>
                  <a:srgbClr val="006600"/>
                </a:solidFill>
                <a:latin typeface="Arial Black" pitchFamily="34" charset="0"/>
              </a:rPr>
              <a:t>να εμφανίσουν καρκίνο του τραχήλου της μήτρας</a:t>
            </a:r>
          </a:p>
          <a:p>
            <a:pPr>
              <a:buClr>
                <a:srgbClr val="FF0000"/>
              </a:buClr>
              <a:buFont typeface="Wingdings" pitchFamily="2" charset="2"/>
              <a:buChar char="v"/>
            </a:pPr>
            <a:endParaRPr lang="el-GR" sz="2000">
              <a:solidFill>
                <a:srgbClr val="006600"/>
              </a:solidFill>
              <a:latin typeface="Arial Black" pitchFamily="34" charset="0"/>
            </a:endParaRPr>
          </a:p>
          <a:p>
            <a:pPr>
              <a:buClr>
                <a:srgbClr val="FF0000"/>
              </a:buClr>
              <a:buFont typeface="Wingdings" pitchFamily="2" charset="2"/>
              <a:buChar char="v"/>
            </a:pPr>
            <a:r>
              <a:rPr lang="el-GR" sz="2000">
                <a:solidFill>
                  <a:srgbClr val="006600"/>
                </a:solidFill>
                <a:latin typeface="Arial Black" pitchFamily="34" charset="0"/>
              </a:rPr>
              <a:t>Δεν υπάρχει σημαντική διαφοροποίηση ως προς την ηλικία, την οικογενειακή κατάσταση και το αν εργάζονται ή όχι. </a:t>
            </a:r>
          </a:p>
          <a:p>
            <a:pPr>
              <a:buClr>
                <a:srgbClr val="FF0000"/>
              </a:buClr>
              <a:buFont typeface="Wingdings" pitchFamily="2" charset="2"/>
              <a:buChar char="v"/>
            </a:pPr>
            <a:endParaRPr lang="el-GR" sz="2000">
              <a:solidFill>
                <a:srgbClr val="006600"/>
              </a:solidFill>
              <a:latin typeface="Arial Black" pitchFamily="34" charset="0"/>
            </a:endParaRPr>
          </a:p>
          <a:p>
            <a:pPr>
              <a:buClr>
                <a:srgbClr val="FF0000"/>
              </a:buClr>
              <a:buFont typeface="Wingdings" pitchFamily="2" charset="2"/>
              <a:buChar char="v"/>
            </a:pPr>
            <a:r>
              <a:rPr lang="el-GR" sz="2000">
                <a:solidFill>
                  <a:srgbClr val="006600"/>
                </a:solidFill>
                <a:latin typeface="Arial Black" pitchFamily="34" charset="0"/>
              </a:rPr>
              <a:t>Ούτε μεταξύ των γυναικών που καπνίζουν και αυτών που δεν καπνίζουν υπάρχει σημαντική διαφοροποίηση ως προς την πεποίθηση των γυναικών για το αν κινδυνεύουν να αναπτύξουν καρκίνο του τραχήλου της μήτρας  </a:t>
            </a:r>
          </a:p>
          <a:p>
            <a:pPr>
              <a:buClr>
                <a:srgbClr val="FF0000"/>
              </a:buClr>
            </a:pPr>
            <a:endParaRPr lang="el-GR" sz="2000">
              <a:solidFill>
                <a:srgbClr val="006600"/>
              </a:solidFill>
              <a:latin typeface="Arial Black" pitchFamily="34" charset="0"/>
            </a:endParaRPr>
          </a:p>
          <a:p>
            <a:pPr>
              <a:buClr>
                <a:srgbClr val="FF0000"/>
              </a:buClr>
            </a:pPr>
            <a:endParaRPr lang="el-GR" sz="2000">
              <a:solidFill>
                <a:srgbClr val="006600"/>
              </a:solidFill>
              <a:latin typeface="Arial Black" pitchFamily="34" charset="0"/>
            </a:endParaRPr>
          </a:p>
          <a:p>
            <a:pPr>
              <a:buClr>
                <a:srgbClr val="FF0000"/>
              </a:buClr>
            </a:pPr>
            <a:endParaRPr lang="el-GR" sz="2000">
              <a:solidFill>
                <a:srgbClr val="006600"/>
              </a:solidFill>
              <a:latin typeface="Arial Black" pitchFamily="34" charset="0"/>
            </a:endParaRPr>
          </a:p>
          <a:p>
            <a:pPr algn="ctr">
              <a:buClr>
                <a:srgbClr val="FF0000"/>
              </a:buClr>
            </a:pPr>
            <a:r>
              <a:rPr lang="el-GR" sz="2000" b="1">
                <a:solidFill>
                  <a:srgbClr val="C00000"/>
                </a:solidFill>
                <a:latin typeface="Arial Black" pitchFamily="34" charset="0"/>
              </a:rPr>
              <a:t>Συνεπώς μπορούμε να πούμε πως οι καπνίστριες δεν είναι περισσότερο ευαισθητοποιημένες σε θέματα υγείας  από τις                 μη καπνίστριες</a:t>
            </a:r>
          </a:p>
          <a:p>
            <a:pPr>
              <a:buClr>
                <a:srgbClr val="FF0000"/>
              </a:buClr>
              <a:buFont typeface="Wingdings" pitchFamily="2" charset="2"/>
              <a:buChar char="v"/>
            </a:pPr>
            <a:endParaRPr lang="el-GR" sz="2000" b="1">
              <a:solidFill>
                <a:srgbClr val="006600"/>
              </a:solidFill>
              <a:latin typeface="Arial Black" pitchFamily="34" charset="0"/>
            </a:endParaRP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0"/>
            <a:ext cx="9144000" cy="7048500"/>
          </a:xfrm>
          <a:prstGeom prst="rect">
            <a:avLst/>
          </a:prstGeom>
          <a:solidFill>
            <a:srgbClr val="BAE28E"/>
          </a:solidFill>
          <a:ln w="9525">
            <a:noFill/>
            <a:miter lim="800000"/>
            <a:headEnd/>
            <a:tailEnd/>
          </a:ln>
          <a:effectLst/>
        </p:spPr>
        <p:txBody>
          <a:bodyPr anchor="ctr">
            <a:spAutoFit/>
          </a:bodyPr>
          <a:lstStyle/>
          <a:p>
            <a:pPr indent="457200" algn="just"/>
            <a:r>
              <a:rPr lang="el-GR" sz="2400" b="1">
                <a:solidFill>
                  <a:srgbClr val="C00000"/>
                </a:solidFill>
                <a:effectLst>
                  <a:outerShdw blurRad="38100" dist="38100" dir="2700000" algn="tl">
                    <a:srgbClr val="000000"/>
                  </a:outerShdw>
                </a:effectLst>
                <a:latin typeface="Arial Black" pitchFamily="34" charset="0"/>
                <a:cs typeface="Times New Roman" pitchFamily="18" charset="0"/>
              </a:rPr>
              <a:t>          ΣΥΜΠΕΡΑΣΜΑΤΑ &amp; ΠΡΟΤΑΣΕΙΣ</a:t>
            </a:r>
          </a:p>
          <a:p>
            <a:pPr indent="457200" algn="just"/>
            <a:endParaRPr lang="el-GR" sz="2400" b="1">
              <a:solidFill>
                <a:srgbClr val="C00000"/>
              </a:solidFill>
              <a:effectLst>
                <a:outerShdw blurRad="38100" dist="38100" dir="2700000" algn="tl">
                  <a:srgbClr val="000000"/>
                </a:outerShdw>
              </a:effectLst>
              <a:latin typeface="Arial Black" pitchFamily="34" charset="0"/>
              <a:cs typeface="Times New Roman" pitchFamily="18" charset="0"/>
            </a:endParaRPr>
          </a:p>
          <a:p>
            <a:pPr indent="457200" algn="just"/>
            <a:r>
              <a:rPr lang="el-GR" sz="2000">
                <a:solidFill>
                  <a:srgbClr val="FF0000"/>
                </a:solidFill>
                <a:latin typeface="Arial Black" pitchFamily="34" charset="0"/>
              </a:rPr>
              <a:t>1. </a:t>
            </a:r>
            <a:r>
              <a:rPr lang="el-GR" sz="2000">
                <a:solidFill>
                  <a:srgbClr val="006600"/>
                </a:solidFill>
                <a:latin typeface="Arial Black" pitchFamily="34" charset="0"/>
              </a:rPr>
              <a:t>Η γνώση των γυναικών της έρευνας για το Παπ-τεστ είναι ικανοποιητική, ενώ η πρακτική των ίδιων γυναικών ως προς το Παπ-τεστ δεν είναι το ίδιο ικανοποιητική</a:t>
            </a:r>
          </a:p>
          <a:p>
            <a:pPr indent="457200" algn="just"/>
            <a:endParaRPr lang="el-GR" sz="2000">
              <a:solidFill>
                <a:srgbClr val="006600"/>
              </a:solidFill>
              <a:latin typeface="Arial Black" pitchFamily="34" charset="0"/>
            </a:endParaRPr>
          </a:p>
          <a:p>
            <a:pPr indent="457200" algn="just"/>
            <a:endParaRPr lang="el-GR" sz="2000">
              <a:solidFill>
                <a:srgbClr val="006600"/>
              </a:solidFill>
              <a:latin typeface="Arial Black" pitchFamily="34" charset="0"/>
            </a:endParaRPr>
          </a:p>
          <a:p>
            <a:pPr indent="457200" algn="just"/>
            <a:r>
              <a:rPr lang="el-GR" sz="2000">
                <a:solidFill>
                  <a:srgbClr val="FF0000"/>
                </a:solidFill>
                <a:latin typeface="Arial Black" pitchFamily="34" charset="0"/>
              </a:rPr>
              <a:t>2. </a:t>
            </a:r>
            <a:r>
              <a:rPr lang="el-GR" sz="2000">
                <a:solidFill>
                  <a:srgbClr val="006600"/>
                </a:solidFill>
                <a:latin typeface="Arial Black" pitchFamily="34" charset="0"/>
              </a:rPr>
              <a:t>Η πλειοψηφία των γυναικών δεν γνώριζε πως ο </a:t>
            </a:r>
            <a:r>
              <a:rPr lang="en-US" sz="2000">
                <a:solidFill>
                  <a:srgbClr val="006600"/>
                </a:solidFill>
                <a:latin typeface="Arial Black" pitchFamily="34" charset="0"/>
              </a:rPr>
              <a:t>HPV</a:t>
            </a:r>
            <a:r>
              <a:rPr lang="el-GR" sz="2000">
                <a:solidFill>
                  <a:srgbClr val="006600"/>
                </a:solidFill>
                <a:latin typeface="Arial Black" pitchFamily="34" charset="0"/>
              </a:rPr>
              <a:t> αποτελεί βασικό παράγοντα κινδύνου για την ανάπτυξη καρκίνου του τραχήλου της μήτρας</a:t>
            </a:r>
          </a:p>
          <a:p>
            <a:pPr indent="457200" algn="just"/>
            <a:endParaRPr lang="el-GR" sz="2000">
              <a:solidFill>
                <a:srgbClr val="006600"/>
              </a:solidFill>
              <a:latin typeface="Arial Black" pitchFamily="34" charset="0"/>
            </a:endParaRPr>
          </a:p>
          <a:p>
            <a:pPr indent="457200" algn="just"/>
            <a:endParaRPr lang="el-GR" sz="2000">
              <a:solidFill>
                <a:srgbClr val="006600"/>
              </a:solidFill>
              <a:latin typeface="Arial Black" pitchFamily="34" charset="0"/>
            </a:endParaRPr>
          </a:p>
          <a:p>
            <a:pPr indent="457200" algn="just"/>
            <a:endParaRPr lang="el-GR" sz="2000">
              <a:solidFill>
                <a:srgbClr val="006600"/>
              </a:solidFill>
              <a:latin typeface="Arial Black" pitchFamily="34" charset="0"/>
            </a:endParaRPr>
          </a:p>
          <a:p>
            <a:pPr indent="457200" algn="just"/>
            <a:r>
              <a:rPr lang="el-GR" sz="2000">
                <a:solidFill>
                  <a:srgbClr val="FF0000"/>
                </a:solidFill>
                <a:latin typeface="Arial Black" pitchFamily="34" charset="0"/>
              </a:rPr>
              <a:t>3. </a:t>
            </a:r>
            <a:r>
              <a:rPr lang="el-GR" sz="2000">
                <a:solidFill>
                  <a:srgbClr val="006600"/>
                </a:solidFill>
                <a:latin typeface="Arial Black" pitchFamily="34" charset="0"/>
              </a:rPr>
              <a:t>Όλες σχεδόν οι γυναίκες θα ήθελαν να ενημερωθούν για τον προληπτικό έλεγχο</a:t>
            </a:r>
          </a:p>
          <a:p>
            <a:pPr indent="457200" algn="just"/>
            <a:endParaRPr lang="el-GR" sz="2000" b="1">
              <a:solidFill>
                <a:srgbClr val="006600"/>
              </a:solidFill>
              <a:effectLst>
                <a:outerShdw blurRad="38100" dist="38100" dir="2700000" algn="tl">
                  <a:srgbClr val="000000"/>
                </a:outerShdw>
              </a:effectLst>
              <a:latin typeface="Arial Black" pitchFamily="34" charset="0"/>
              <a:cs typeface="Times New Roman" pitchFamily="18" charset="0"/>
            </a:endParaRPr>
          </a:p>
          <a:p>
            <a:pPr indent="457200" algn="just"/>
            <a:endParaRPr lang="el-GR" sz="2000" b="1">
              <a:solidFill>
                <a:srgbClr val="006600"/>
              </a:solidFill>
              <a:effectLst>
                <a:outerShdw blurRad="38100" dist="38100" dir="2700000" algn="tl">
                  <a:srgbClr val="000000"/>
                </a:outerShdw>
              </a:effectLst>
              <a:latin typeface="Arial Black" pitchFamily="34" charset="0"/>
              <a:cs typeface="Times New Roman" pitchFamily="18" charset="0"/>
            </a:endParaRPr>
          </a:p>
          <a:p>
            <a:pPr indent="457200" algn="ctr"/>
            <a:r>
              <a:rPr lang="el-GR" sz="2000">
                <a:solidFill>
                  <a:srgbClr val="FF0000"/>
                </a:solidFill>
                <a:latin typeface="Arial Black" pitchFamily="34" charset="0"/>
              </a:rPr>
              <a:t>4. </a:t>
            </a:r>
            <a:r>
              <a:rPr lang="el-GR" sz="2000">
                <a:solidFill>
                  <a:srgbClr val="006600"/>
                </a:solidFill>
                <a:latin typeface="Arial Black" pitchFamily="34" charset="0"/>
              </a:rPr>
              <a:t>Το μεγαλύτερο ποσοστό των γυναικών προτιμά να τους γίνεται γραπτή ή τηλεφωνική υπενθύμιση για το επόμενο Παπ-τεστ, καθώς θεωρούν πως αυτό θα τις βοηθήσει να είναι πιο συνεπείς</a:t>
            </a:r>
            <a:endParaRPr lang="el-GR" sz="2000" b="1">
              <a:solidFill>
                <a:srgbClr val="006600"/>
              </a:solidFill>
              <a:effectLst>
                <a:outerShdw blurRad="38100" dist="38100" dir="2700000" algn="tl">
                  <a:srgbClr val="000000"/>
                </a:outerShdw>
              </a:effectLst>
              <a:latin typeface="Arial Black" pitchFamily="34" charset="0"/>
              <a:cs typeface="Times New Roman" pitchFamily="18" charset="0"/>
            </a:endParaRPr>
          </a:p>
          <a:p>
            <a:pPr indent="457200" algn="just"/>
            <a:endParaRPr lang="el-GR" sz="2400">
              <a:solidFill>
                <a:srgbClr val="C00000"/>
              </a:solidFill>
              <a:effectLst>
                <a:outerShdw blurRad="38100" dist="38100" dir="2700000" algn="tl">
                  <a:srgbClr val="000000"/>
                </a:outerShdw>
              </a:effectLst>
              <a:latin typeface="Arial Black" pitchFamily="34" charset="0"/>
            </a:endParaRPr>
          </a:p>
        </p:txBody>
      </p:sp>
      <p:sp>
        <p:nvSpPr>
          <p:cNvPr id="3" name="2 - Στρογγυλεμένο ορθογώνιο"/>
          <p:cNvSpPr/>
          <p:nvPr/>
        </p:nvSpPr>
        <p:spPr>
          <a:xfrm>
            <a:off x="0" y="692150"/>
            <a:ext cx="9144000" cy="3024188"/>
          </a:xfrm>
          <a:prstGeom prst="roundRect">
            <a:avLst/>
          </a:prstGeom>
          <a:solidFill>
            <a:srgbClr val="E1F2CE"/>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28674" name="Rectangle 2"/>
          <p:cNvSpPr>
            <a:spLocks noChangeArrowheads="1"/>
          </p:cNvSpPr>
          <p:nvPr/>
        </p:nvSpPr>
        <p:spPr bwMode="auto">
          <a:xfrm>
            <a:off x="0" y="655638"/>
            <a:ext cx="9144000" cy="3170237"/>
          </a:xfrm>
          <a:prstGeom prst="rect">
            <a:avLst/>
          </a:prstGeom>
          <a:noFill/>
          <a:ln w="9525">
            <a:noFill/>
            <a:miter lim="800000"/>
            <a:headEnd/>
            <a:tailEnd/>
          </a:ln>
        </p:spPr>
        <p:txBody>
          <a:bodyPr anchor="ctr">
            <a:spAutoFit/>
          </a:bodyPr>
          <a:lstStyle/>
          <a:p>
            <a:pPr indent="457200"/>
            <a:endParaRPr lang="el-GR" sz="2000">
              <a:solidFill>
                <a:srgbClr val="FF0000"/>
              </a:solidFill>
              <a:latin typeface="Arial Black" pitchFamily="34" charset="0"/>
              <a:cs typeface="Times New Roman" pitchFamily="18" charset="0"/>
            </a:endParaRPr>
          </a:p>
          <a:p>
            <a:pPr indent="457200"/>
            <a:r>
              <a:rPr lang="el-GR" sz="2000" b="1">
                <a:latin typeface="Arial Black" pitchFamily="34" charset="0"/>
                <a:cs typeface="Times New Roman" pitchFamily="18" charset="0"/>
              </a:rPr>
              <a:t>1.</a:t>
            </a:r>
            <a:r>
              <a:rPr lang="el-GR" sz="2000">
                <a:solidFill>
                  <a:srgbClr val="FF0000"/>
                </a:solidFill>
                <a:latin typeface="Arial Black" pitchFamily="34" charset="0"/>
                <a:cs typeface="Times New Roman" pitchFamily="18" charset="0"/>
              </a:rPr>
              <a:t>Περισσότερη ενημέρωση των γυναικών τόσο για την εξέταση  όσο και για τη νόσο και τους παράγοντες κινδύνου θα βοηθούσε στην υιοθέτηση πιο σωστών πρακτικών. </a:t>
            </a:r>
          </a:p>
          <a:p>
            <a:pPr indent="457200"/>
            <a:endParaRPr lang="el-GR" sz="2000">
              <a:solidFill>
                <a:srgbClr val="FF0000"/>
              </a:solidFill>
              <a:latin typeface="Arial Black" pitchFamily="34" charset="0"/>
              <a:cs typeface="Times New Roman" pitchFamily="18" charset="0"/>
            </a:endParaRPr>
          </a:p>
          <a:p>
            <a:pPr indent="457200"/>
            <a:r>
              <a:rPr lang="el-GR" sz="2000">
                <a:solidFill>
                  <a:srgbClr val="FF0000"/>
                </a:solidFill>
                <a:latin typeface="Arial Black" pitchFamily="34" charset="0"/>
                <a:cs typeface="Times New Roman" pitchFamily="18" charset="0"/>
              </a:rPr>
              <a:t>Η ενημέρωση αυτή θα ήταν προτιμότερο να γίνεται από το γυναικολόγο τους ή από άλλο επαγγελματία υγείας. Στόχος των επαγγελματιών υγείας, μέσα από την ενημέρωση, θα πρέπει να είναι να μην υπάρχει καμία γυναίκα που να μην έχει κάνει ποτέ της Παπ-τεστ. </a:t>
            </a:r>
            <a:endParaRPr lang="el-GR" sz="2000">
              <a:solidFill>
                <a:srgbClr val="FF0000"/>
              </a:solidFill>
              <a:latin typeface="Arial Black" pitchFamily="34" charset="0"/>
            </a:endParaRPr>
          </a:p>
        </p:txBody>
      </p:sp>
      <p:sp>
        <p:nvSpPr>
          <p:cNvPr id="5" name="4 - Στρογγυλεμένο ορθογώνιο"/>
          <p:cNvSpPr/>
          <p:nvPr/>
        </p:nvSpPr>
        <p:spPr>
          <a:xfrm>
            <a:off x="0" y="4076700"/>
            <a:ext cx="9144000" cy="914400"/>
          </a:xfrm>
          <a:prstGeom prst="roundRect">
            <a:avLst/>
          </a:prstGeom>
          <a:solidFill>
            <a:srgbClr val="E1F2CE"/>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r>
              <a:rPr lang="el-GR" sz="2000" dirty="0">
                <a:solidFill>
                  <a:schemeClr val="tx1"/>
                </a:solidFill>
                <a:latin typeface="Arial Black" pitchFamily="34" charset="0"/>
              </a:rPr>
              <a:t>2. </a:t>
            </a:r>
            <a:r>
              <a:rPr lang="el-GR" sz="2000" dirty="0">
                <a:solidFill>
                  <a:srgbClr val="FF0000"/>
                </a:solidFill>
                <a:latin typeface="Arial Black" pitchFamily="34" charset="0"/>
              </a:rPr>
              <a:t>Τέτοια προγράμματα θα πρέπει να εφαρμοστούν, ώστε οι γυναίκες να μάθουν να ελέγχουν και να προστατεύουν την υγεία τους.</a:t>
            </a:r>
          </a:p>
        </p:txBody>
      </p:sp>
      <p:sp>
        <p:nvSpPr>
          <p:cNvPr id="6" name="5 - Στρογγυλεμένο ορθογώνιο"/>
          <p:cNvSpPr/>
          <p:nvPr/>
        </p:nvSpPr>
        <p:spPr>
          <a:xfrm>
            <a:off x="4643438" y="7100888"/>
            <a:ext cx="46037" cy="460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7" name="6 - Στρογγυλεμένο ορθογώνιο"/>
          <p:cNvSpPr/>
          <p:nvPr/>
        </p:nvSpPr>
        <p:spPr>
          <a:xfrm>
            <a:off x="0" y="5445125"/>
            <a:ext cx="9144000" cy="1412875"/>
          </a:xfrm>
          <a:prstGeom prst="roundRect">
            <a:avLst/>
          </a:prstGeom>
          <a:solidFill>
            <a:srgbClr val="E1F2CE"/>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28675" name="Rectangle 3"/>
          <p:cNvSpPr>
            <a:spLocks noChangeArrowheads="1"/>
          </p:cNvSpPr>
          <p:nvPr/>
        </p:nvSpPr>
        <p:spPr bwMode="auto">
          <a:xfrm>
            <a:off x="179388" y="5751513"/>
            <a:ext cx="8785225" cy="708025"/>
          </a:xfrm>
          <a:prstGeom prst="rect">
            <a:avLst/>
          </a:prstGeom>
          <a:noFill/>
          <a:ln w="9525">
            <a:noFill/>
            <a:miter lim="800000"/>
            <a:headEnd/>
            <a:tailEnd/>
          </a:ln>
        </p:spPr>
        <p:txBody>
          <a:bodyPr anchor="ctr">
            <a:spAutoFit/>
          </a:bodyPr>
          <a:lstStyle/>
          <a:p>
            <a:pPr indent="457200"/>
            <a:r>
              <a:rPr lang="el-GR" sz="2000">
                <a:latin typeface="Arial Black" pitchFamily="34" charset="0"/>
                <a:cs typeface="Times New Roman" pitchFamily="18" charset="0"/>
              </a:rPr>
              <a:t>3. </a:t>
            </a:r>
            <a:r>
              <a:rPr lang="el-GR" sz="2000">
                <a:solidFill>
                  <a:srgbClr val="FF0000"/>
                </a:solidFill>
                <a:latin typeface="Arial Black" pitchFamily="34" charset="0"/>
                <a:cs typeface="Times New Roman" pitchFamily="18" charset="0"/>
              </a:rPr>
              <a:t>Θα ήταν καλό να υπάρξουν τέτοια προγράμματα σε συνδυασμό με προγράμματα πληθυσμιακού ελέγχου.</a:t>
            </a:r>
            <a:endParaRPr lang="el-GR" sz="2000">
              <a:solidFill>
                <a:srgbClr val="FF0000"/>
              </a:solidFill>
              <a:latin typeface="Arial Black" pitchFamily="34" charset="0"/>
            </a:endParaRPr>
          </a:p>
        </p:txBody>
      </p:sp>
      <p:sp>
        <p:nvSpPr>
          <p:cNvPr id="9" name="8 - Έλλειψη"/>
          <p:cNvSpPr/>
          <p:nvPr/>
        </p:nvSpPr>
        <p:spPr>
          <a:xfrm>
            <a:off x="0" y="476250"/>
            <a:ext cx="9144000" cy="63817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28676" name="Rectangle 4"/>
          <p:cNvSpPr>
            <a:spLocks noChangeArrowheads="1"/>
          </p:cNvSpPr>
          <p:nvPr/>
        </p:nvSpPr>
        <p:spPr bwMode="auto">
          <a:xfrm>
            <a:off x="468313" y="1724025"/>
            <a:ext cx="8191500" cy="4108450"/>
          </a:xfrm>
          <a:prstGeom prst="rect">
            <a:avLst/>
          </a:prstGeom>
          <a:noFill/>
          <a:ln w="9525">
            <a:noFill/>
            <a:miter lim="800000"/>
            <a:headEnd/>
            <a:tailEnd/>
          </a:ln>
        </p:spPr>
        <p:txBody>
          <a:bodyPr anchor="ctr">
            <a:spAutoFit/>
          </a:bodyPr>
          <a:lstStyle/>
          <a:p>
            <a:pPr indent="457200"/>
            <a:r>
              <a:rPr lang="el-GR" sz="2400">
                <a:latin typeface="Arial Black" pitchFamily="34" charset="0"/>
                <a:cs typeface="Times New Roman" pitchFamily="18" charset="0"/>
              </a:rPr>
              <a:t>Τέλος παρόμοιες έρευνες θα πρέπει να </a:t>
            </a:r>
          </a:p>
          <a:p>
            <a:pPr indent="457200"/>
            <a:endParaRPr lang="el-GR" sz="2400">
              <a:latin typeface="Arial Black" pitchFamily="34" charset="0"/>
              <a:cs typeface="Times New Roman" pitchFamily="18" charset="0"/>
            </a:endParaRPr>
          </a:p>
          <a:p>
            <a:pPr indent="457200"/>
            <a:r>
              <a:rPr lang="el-GR" sz="2400">
                <a:latin typeface="Arial Black" pitchFamily="34" charset="0"/>
                <a:cs typeface="Times New Roman" pitchFamily="18" charset="0"/>
              </a:rPr>
              <a:t>γίνουν σε μεγαλύτερη κλίμακα για την </a:t>
            </a:r>
          </a:p>
          <a:p>
            <a:pPr indent="457200"/>
            <a:endParaRPr lang="el-GR" sz="2400">
              <a:latin typeface="Arial Black" pitchFamily="34" charset="0"/>
              <a:cs typeface="Times New Roman" pitchFamily="18" charset="0"/>
            </a:endParaRPr>
          </a:p>
          <a:p>
            <a:pPr indent="457200"/>
            <a:r>
              <a:rPr lang="el-GR" sz="2400">
                <a:latin typeface="Arial Black" pitchFamily="34" charset="0"/>
                <a:cs typeface="Times New Roman" pitchFamily="18" charset="0"/>
              </a:rPr>
              <a:t>καταγραφή δεδομένων και την εξαγωγή </a:t>
            </a:r>
          </a:p>
          <a:p>
            <a:pPr indent="457200"/>
            <a:endParaRPr lang="el-GR" sz="2400">
              <a:latin typeface="Arial Black" pitchFamily="34" charset="0"/>
              <a:cs typeface="Times New Roman" pitchFamily="18" charset="0"/>
            </a:endParaRPr>
          </a:p>
          <a:p>
            <a:pPr indent="457200"/>
            <a:r>
              <a:rPr lang="el-GR" sz="2400">
                <a:latin typeface="Arial Black" pitchFamily="34" charset="0"/>
                <a:cs typeface="Times New Roman" pitchFamily="18" charset="0"/>
              </a:rPr>
              <a:t>συμπερασμάτων, ώστε να σχεδιαστούν και να    </a:t>
            </a:r>
          </a:p>
          <a:p>
            <a:pPr indent="457200"/>
            <a:endParaRPr lang="el-GR" sz="2400">
              <a:latin typeface="Arial Black" pitchFamily="34" charset="0"/>
              <a:cs typeface="Times New Roman" pitchFamily="18" charset="0"/>
            </a:endParaRPr>
          </a:p>
          <a:p>
            <a:pPr indent="457200"/>
            <a:r>
              <a:rPr lang="el-GR" sz="2400">
                <a:latin typeface="Arial Black" pitchFamily="34" charset="0"/>
                <a:cs typeface="Times New Roman" pitchFamily="18" charset="0"/>
              </a:rPr>
              <a:t>εφαρμοστούν τα παραπάνω προγράμματα με </a:t>
            </a:r>
          </a:p>
          <a:p>
            <a:pPr indent="457200"/>
            <a:endParaRPr lang="el-GR" sz="2400">
              <a:latin typeface="Arial Black" pitchFamily="34" charset="0"/>
              <a:cs typeface="Times New Roman" pitchFamily="18" charset="0"/>
            </a:endParaRPr>
          </a:p>
          <a:p>
            <a:pPr indent="457200"/>
            <a:r>
              <a:rPr lang="el-GR" sz="2400">
                <a:latin typeface="Arial Black" pitchFamily="34" charset="0"/>
                <a:cs typeface="Times New Roman" pitchFamily="18" charset="0"/>
              </a:rPr>
              <a:t>τον καλύτερο και αποτελεσματικότερο τρόπο.</a:t>
            </a:r>
            <a:endParaRPr lang="el-GR" sz="2400">
              <a:latin typeface="Arial Black" pitchFamily="34"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8674"/>
                                        </p:tgtEl>
                                        <p:attrNameLst>
                                          <p:attrName>style.visibility</p:attrName>
                                        </p:attrNameLst>
                                      </p:cBhvr>
                                      <p:to>
                                        <p:strVal val="visible"/>
                                      </p:to>
                                    </p:set>
                                    <p:anim calcmode="lin" valueType="num">
                                      <p:cBhvr additive="base">
                                        <p:cTn id="11" dur="500" fill="hold"/>
                                        <p:tgtEl>
                                          <p:spTgt spid="28674"/>
                                        </p:tgtEl>
                                        <p:attrNameLst>
                                          <p:attrName>ppt_x</p:attrName>
                                        </p:attrNameLst>
                                      </p:cBhvr>
                                      <p:tavLst>
                                        <p:tav tm="0">
                                          <p:val>
                                            <p:strVal val="#ppt_x"/>
                                          </p:val>
                                        </p:tav>
                                        <p:tav tm="100000">
                                          <p:val>
                                            <p:strVal val="#ppt_x"/>
                                          </p:val>
                                        </p:tav>
                                      </p:tavLst>
                                    </p:anim>
                                    <p:anim calcmode="lin" valueType="num">
                                      <p:cBhvr additive="base">
                                        <p:cTn id="12" dur="500" fill="hold"/>
                                        <p:tgtEl>
                                          <p:spTgt spid="2867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bg/>
                                          </p:spTgt>
                                        </p:tgtEl>
                                        <p:attrNameLst>
                                          <p:attrName>style.visibility</p:attrName>
                                        </p:attrNameLst>
                                      </p:cBhvr>
                                      <p:to>
                                        <p:strVal val="visible"/>
                                      </p:to>
                                    </p:set>
                                    <p:anim calcmode="lin" valueType="num">
                                      <p:cBhvr additive="base">
                                        <p:cTn id="1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18" dur="500" fill="hold"/>
                                        <p:tgtEl>
                                          <p:spTgt spid="5">
                                            <p:bg/>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
                                            <p:txEl>
                                              <p:pRg st="0" end="0"/>
                                            </p:txEl>
                                          </p:spTgt>
                                        </p:tgtEl>
                                        <p:attrNameLst>
                                          <p:attrName>style.visibility</p:attrName>
                                        </p:attrNameLst>
                                      </p:cBhvr>
                                      <p:to>
                                        <p:strVal val="visible"/>
                                      </p:to>
                                    </p:set>
                                    <p:anim calcmode="lin" valueType="num">
                                      <p:cBhvr additive="base">
                                        <p:cTn id="2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8675"/>
                                        </p:tgtEl>
                                        <p:attrNameLst>
                                          <p:attrName>style.visibility</p:attrName>
                                        </p:attrNameLst>
                                      </p:cBhvr>
                                      <p:to>
                                        <p:strVal val="visible"/>
                                      </p:to>
                                    </p:set>
                                    <p:anim calcmode="lin" valueType="num">
                                      <p:cBhvr additive="base">
                                        <p:cTn id="27" dur="500" fill="hold"/>
                                        <p:tgtEl>
                                          <p:spTgt spid="28675"/>
                                        </p:tgtEl>
                                        <p:attrNameLst>
                                          <p:attrName>ppt_x</p:attrName>
                                        </p:attrNameLst>
                                      </p:cBhvr>
                                      <p:tavLst>
                                        <p:tav tm="0">
                                          <p:val>
                                            <p:strVal val="#ppt_x"/>
                                          </p:val>
                                        </p:tav>
                                        <p:tav tm="100000">
                                          <p:val>
                                            <p:strVal val="#ppt_x"/>
                                          </p:val>
                                        </p:tav>
                                      </p:tavLst>
                                    </p:anim>
                                    <p:anim calcmode="lin" valueType="num">
                                      <p:cBhvr additive="base">
                                        <p:cTn id="28" dur="500" fill="hold"/>
                                        <p:tgtEl>
                                          <p:spTgt spid="28675"/>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8676"/>
                                        </p:tgtEl>
                                        <p:attrNameLst>
                                          <p:attrName>style.visibility</p:attrName>
                                        </p:attrNameLst>
                                      </p:cBhvr>
                                      <p:to>
                                        <p:strVal val="visible"/>
                                      </p:to>
                                    </p:set>
                                    <p:anim calcmode="lin" valueType="num">
                                      <p:cBhvr additive="base">
                                        <p:cTn id="41" dur="500" fill="hold"/>
                                        <p:tgtEl>
                                          <p:spTgt spid="28676"/>
                                        </p:tgtEl>
                                        <p:attrNameLst>
                                          <p:attrName>ppt_x</p:attrName>
                                        </p:attrNameLst>
                                      </p:cBhvr>
                                      <p:tavLst>
                                        <p:tav tm="0">
                                          <p:val>
                                            <p:strVal val="#ppt_x"/>
                                          </p:val>
                                        </p:tav>
                                        <p:tav tm="100000">
                                          <p:val>
                                            <p:strVal val="#ppt_x"/>
                                          </p:val>
                                        </p:tav>
                                      </p:tavLst>
                                    </p:anim>
                                    <p:anim calcmode="lin" valueType="num">
                                      <p:cBhvr additive="base">
                                        <p:cTn id="42" dur="500" fill="hold"/>
                                        <p:tgtEl>
                                          <p:spTgt spid="2867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8674" grpId="0"/>
      <p:bldP spid="5" grpId="0" build="allAtOnce" animBg="1"/>
      <p:bldP spid="7" grpId="0" animBg="1"/>
      <p:bldP spid="28675" grpId="0"/>
      <p:bldP spid="9" grpId="0" animBg="1"/>
      <p:bldP spid="2867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2"/>
          <p:cNvPicPr>
            <a:picLocks noChangeAspect="1" noChangeArrowheads="1"/>
          </p:cNvPicPr>
          <p:nvPr/>
        </p:nvPicPr>
        <p:blipFill>
          <a:blip r:embed="rId2" cstate="print"/>
          <a:srcRect/>
          <a:stretch>
            <a:fillRect/>
          </a:stretch>
        </p:blipFill>
        <p:spPr bwMode="auto">
          <a:xfrm>
            <a:off x="0" y="0"/>
            <a:ext cx="5545138" cy="6858000"/>
          </a:xfrm>
          <a:prstGeom prst="rect">
            <a:avLst/>
          </a:prstGeom>
          <a:noFill/>
          <a:ln w="9525">
            <a:noFill/>
            <a:miter lim="800000"/>
            <a:headEnd/>
            <a:tailEnd/>
          </a:ln>
        </p:spPr>
      </p:pic>
      <p:sp>
        <p:nvSpPr>
          <p:cNvPr id="4" name="3 - Ελλειψοειδής επεξήγηση"/>
          <p:cNvSpPr/>
          <p:nvPr/>
        </p:nvSpPr>
        <p:spPr>
          <a:xfrm>
            <a:off x="4427538" y="0"/>
            <a:ext cx="4716462" cy="2276475"/>
          </a:xfrm>
          <a:prstGeom prst="wedgeEllipseCallout">
            <a:avLst>
              <a:gd name="adj1" fmla="val -68637"/>
              <a:gd name="adj2" fmla="val 1205"/>
            </a:avLst>
          </a:prstGeom>
          <a:solidFill>
            <a:schemeClr val="bg1">
              <a:lumMod val="95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5" name="4 - Ορθογώνιο"/>
          <p:cNvSpPr/>
          <p:nvPr/>
        </p:nvSpPr>
        <p:spPr>
          <a:xfrm>
            <a:off x="4831178" y="692696"/>
            <a:ext cx="3802644" cy="923330"/>
          </a:xfrm>
          <a:prstGeom prst="rect">
            <a:avLst/>
          </a:prstGeom>
          <a:noFill/>
        </p:spPr>
        <p:txBody>
          <a:bodyPr wrap="non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defRPr/>
            </a:pPr>
            <a:r>
              <a:rPr lang="el-G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mn-lt"/>
                <a:cs typeface="+mn-cs"/>
              </a:rPr>
              <a:t>Ευχαριστώ</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21600000">
                                      <p:cBhvr>
                                        <p:cTn id="6" dur="2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7" name="Picture 2" descr="C:\Users\xara\Desktop\MR900433129.JPG"/>
          <p:cNvPicPr>
            <a:picLocks noChangeAspect="1" noChangeArrowheads="1"/>
          </p:cNvPicPr>
          <p:nvPr/>
        </p:nvPicPr>
        <p:blipFill>
          <a:blip r:embed="rId2" cstate="print"/>
          <a:srcRect/>
          <a:stretch>
            <a:fillRect/>
          </a:stretch>
        </p:blipFill>
        <p:spPr bwMode="auto">
          <a:xfrm>
            <a:off x="250825" y="3789363"/>
            <a:ext cx="433388" cy="360362"/>
          </a:xfrm>
          <a:prstGeom prst="rect">
            <a:avLst/>
          </a:prstGeom>
          <a:noFill/>
          <a:ln w="9525">
            <a:noFill/>
            <a:miter lim="800000"/>
            <a:headEnd/>
            <a:tailEnd/>
          </a:ln>
        </p:spPr>
      </p:pic>
      <p:pic>
        <p:nvPicPr>
          <p:cNvPr id="16" name="Picture 2" descr="C:\Users\xara\Desktop\MR900433129.JPG"/>
          <p:cNvPicPr>
            <a:picLocks noChangeAspect="1" noChangeArrowheads="1"/>
          </p:cNvPicPr>
          <p:nvPr/>
        </p:nvPicPr>
        <p:blipFill>
          <a:blip r:embed="rId2" cstate="print"/>
          <a:srcRect/>
          <a:stretch>
            <a:fillRect/>
          </a:stretch>
        </p:blipFill>
        <p:spPr bwMode="auto">
          <a:xfrm>
            <a:off x="323850" y="2781300"/>
            <a:ext cx="431800" cy="360363"/>
          </a:xfrm>
          <a:prstGeom prst="rect">
            <a:avLst/>
          </a:prstGeom>
          <a:noFill/>
          <a:ln w="9525">
            <a:noFill/>
            <a:miter lim="800000"/>
            <a:headEnd/>
            <a:tailEnd/>
          </a:ln>
        </p:spPr>
      </p:pic>
      <p:sp>
        <p:nvSpPr>
          <p:cNvPr id="15361" name="Rectangle 1"/>
          <p:cNvSpPr>
            <a:spLocks noChangeArrowheads="1"/>
          </p:cNvSpPr>
          <p:nvPr/>
        </p:nvSpPr>
        <p:spPr bwMode="auto">
          <a:xfrm>
            <a:off x="1835150" y="260350"/>
            <a:ext cx="5184775" cy="461963"/>
          </a:xfrm>
          <a:prstGeom prst="rect">
            <a:avLst/>
          </a:prstGeom>
          <a:noFill/>
          <a:ln w="9525">
            <a:noFill/>
            <a:miter lim="800000"/>
            <a:headEnd/>
            <a:tailEnd/>
          </a:ln>
          <a:effectLst/>
        </p:spPr>
        <p:txBody>
          <a:bodyPr wrap="none" anchor="ctr">
            <a:spAutoFit/>
          </a:bodyPr>
          <a:lstStyle/>
          <a:p>
            <a:pPr indent="228600"/>
            <a:r>
              <a:rPr lang="el-GR" sz="2400" b="1">
                <a:solidFill>
                  <a:srgbClr val="FF0000"/>
                </a:solidFill>
                <a:effectLst>
                  <a:outerShdw blurRad="38100" dist="38100" dir="2700000" algn="tl">
                    <a:srgbClr val="000000"/>
                  </a:outerShdw>
                </a:effectLst>
                <a:cs typeface="Times New Roman" pitchFamily="18" charset="0"/>
              </a:rPr>
              <a:t>ΚΑΡΚΙΝΟΣ ΤΡΑΧΗΛΟΥ ΜΗΤΡΑΣ</a:t>
            </a:r>
            <a:r>
              <a:rPr lang="el-GR" sz="2400">
                <a:solidFill>
                  <a:srgbClr val="FF0000"/>
                </a:solidFill>
                <a:effectLst>
                  <a:outerShdw blurRad="38100" dist="38100" dir="2700000" algn="tl">
                    <a:srgbClr val="000000"/>
                  </a:outerShdw>
                </a:effectLst>
                <a:cs typeface="Times New Roman" pitchFamily="18" charset="0"/>
              </a:rPr>
              <a:t> </a:t>
            </a:r>
            <a:endParaRPr lang="el-GR" sz="2400">
              <a:solidFill>
                <a:srgbClr val="FF0000"/>
              </a:solidFill>
              <a:effectLst>
                <a:outerShdw blurRad="38100" dist="38100" dir="2700000" algn="tl">
                  <a:srgbClr val="000000"/>
                </a:outerShdw>
              </a:effectLst>
            </a:endParaRPr>
          </a:p>
        </p:txBody>
      </p:sp>
      <p:sp>
        <p:nvSpPr>
          <p:cNvPr id="7" name="6 - Ορθογώνιο"/>
          <p:cNvSpPr>
            <a:spLocks noChangeArrowheads="1"/>
          </p:cNvSpPr>
          <p:nvPr/>
        </p:nvSpPr>
        <p:spPr bwMode="auto">
          <a:xfrm>
            <a:off x="684213" y="908050"/>
            <a:ext cx="8459787" cy="400050"/>
          </a:xfrm>
          <a:prstGeom prst="rect">
            <a:avLst/>
          </a:prstGeom>
          <a:noFill/>
          <a:ln w="9525">
            <a:noFill/>
            <a:miter lim="800000"/>
            <a:headEnd/>
            <a:tailEnd/>
          </a:ln>
        </p:spPr>
        <p:txBody>
          <a:bodyPr>
            <a:spAutoFit/>
          </a:bodyPr>
          <a:lstStyle/>
          <a:p>
            <a:r>
              <a:rPr lang="el-GR" sz="2000" b="1">
                <a:solidFill>
                  <a:srgbClr val="006600"/>
                </a:solidFill>
              </a:rPr>
              <a:t>Είναι ο δεύτερος πιο συχνός καρκίνος των γυναικών παγκοσμίως</a:t>
            </a:r>
            <a:r>
              <a:rPr lang="el-GR" sz="2000">
                <a:solidFill>
                  <a:srgbClr val="006600"/>
                </a:solidFill>
                <a:latin typeface="Century Gothic" pitchFamily="34" charset="0"/>
              </a:rPr>
              <a:t>.</a:t>
            </a:r>
          </a:p>
        </p:txBody>
      </p:sp>
      <p:sp>
        <p:nvSpPr>
          <p:cNvPr id="4" name="3 - Ορθογώνιο"/>
          <p:cNvSpPr>
            <a:spLocks noChangeArrowheads="1"/>
          </p:cNvSpPr>
          <p:nvPr/>
        </p:nvSpPr>
        <p:spPr bwMode="auto">
          <a:xfrm>
            <a:off x="684213" y="1412875"/>
            <a:ext cx="8172450" cy="1016000"/>
          </a:xfrm>
          <a:prstGeom prst="rect">
            <a:avLst/>
          </a:prstGeom>
          <a:noFill/>
          <a:ln w="9525">
            <a:noFill/>
            <a:miter lim="800000"/>
            <a:headEnd/>
            <a:tailEnd/>
          </a:ln>
        </p:spPr>
        <p:txBody>
          <a:bodyPr>
            <a:spAutoFit/>
          </a:bodyPr>
          <a:lstStyle/>
          <a:p>
            <a:pPr>
              <a:buFontTx/>
              <a:buBlip>
                <a:blip r:embed="rId3"/>
              </a:buBlip>
            </a:pPr>
            <a:endParaRPr lang="el-GR" sz="2000" b="1" dirty="0"/>
          </a:p>
          <a:p>
            <a:r>
              <a:rPr lang="el-GR" sz="2000" b="1" dirty="0">
                <a:solidFill>
                  <a:srgbClr val="006600"/>
                </a:solidFill>
              </a:rPr>
              <a:t>Συνήθως</a:t>
            </a:r>
            <a:r>
              <a:rPr lang="el-GR" sz="2000" b="1" dirty="0"/>
              <a:t> </a:t>
            </a:r>
            <a:r>
              <a:rPr lang="el-GR" sz="2000" b="1" dirty="0">
                <a:solidFill>
                  <a:srgbClr val="006600"/>
                </a:solidFill>
              </a:rPr>
              <a:t>εξελίσσεται  αργά και δεν συνοδεύεται από </a:t>
            </a:r>
            <a:r>
              <a:rPr lang="en-US" sz="2000" b="1" dirty="0">
                <a:solidFill>
                  <a:srgbClr val="006600"/>
                </a:solidFill>
              </a:rPr>
              <a:t> </a:t>
            </a:r>
            <a:r>
              <a:rPr lang="en-US" sz="2000" b="1" dirty="0"/>
              <a:t>                              </a:t>
            </a:r>
            <a:r>
              <a:rPr lang="el-GR" sz="2000" b="1" dirty="0">
                <a:solidFill>
                  <a:srgbClr val="006600"/>
                </a:solidFill>
              </a:rPr>
              <a:t>συμπτώματα. </a:t>
            </a:r>
          </a:p>
        </p:txBody>
      </p:sp>
      <p:sp>
        <p:nvSpPr>
          <p:cNvPr id="5" name="4 - Ορθογώνιο"/>
          <p:cNvSpPr>
            <a:spLocks noChangeArrowheads="1"/>
          </p:cNvSpPr>
          <p:nvPr/>
        </p:nvSpPr>
        <p:spPr bwMode="auto">
          <a:xfrm>
            <a:off x="684213" y="2133600"/>
            <a:ext cx="8064500" cy="1322388"/>
          </a:xfrm>
          <a:prstGeom prst="rect">
            <a:avLst/>
          </a:prstGeom>
          <a:noFill/>
          <a:ln w="9525">
            <a:noFill/>
            <a:miter lim="800000"/>
            <a:headEnd/>
            <a:tailEnd/>
          </a:ln>
        </p:spPr>
        <p:txBody>
          <a:bodyPr>
            <a:spAutoFit/>
          </a:bodyPr>
          <a:lstStyle/>
          <a:p>
            <a:pPr>
              <a:buFontTx/>
              <a:buBlip>
                <a:blip r:embed="rId3"/>
              </a:buBlip>
            </a:pPr>
            <a:endParaRPr lang="el-GR" sz="2000" b="1"/>
          </a:p>
          <a:p>
            <a:pPr>
              <a:buFontTx/>
              <a:buBlip>
                <a:blip r:embed="rId3"/>
              </a:buBlip>
            </a:pPr>
            <a:endParaRPr lang="el-GR" sz="2000" b="1"/>
          </a:p>
          <a:p>
            <a:r>
              <a:rPr lang="en-US" sz="2000" b="1">
                <a:solidFill>
                  <a:srgbClr val="006600"/>
                </a:solidFill>
              </a:rPr>
              <a:t>T</a:t>
            </a:r>
            <a:r>
              <a:rPr lang="el-GR" sz="2000" b="1">
                <a:solidFill>
                  <a:srgbClr val="006600"/>
                </a:solidFill>
              </a:rPr>
              <a:t>ο 2011, στις Η.Π. Αμερικής έχουν αναφερθεί 12.710 νέα περιστατικά και 4.290 θάνατοι</a:t>
            </a:r>
            <a:r>
              <a:rPr lang="en-US" sz="2000" b="1">
                <a:solidFill>
                  <a:srgbClr val="006600"/>
                </a:solidFill>
              </a:rPr>
              <a:t>.</a:t>
            </a:r>
            <a:endParaRPr lang="el-GR" sz="2000" b="1">
              <a:solidFill>
                <a:srgbClr val="006600"/>
              </a:solidFill>
            </a:endParaRPr>
          </a:p>
        </p:txBody>
      </p:sp>
      <p:sp>
        <p:nvSpPr>
          <p:cNvPr id="6" name="5 - Ορθογώνιο"/>
          <p:cNvSpPr>
            <a:spLocks noChangeArrowheads="1"/>
          </p:cNvSpPr>
          <p:nvPr/>
        </p:nvSpPr>
        <p:spPr bwMode="auto">
          <a:xfrm>
            <a:off x="863600" y="2852738"/>
            <a:ext cx="8280400" cy="1920875"/>
          </a:xfrm>
          <a:prstGeom prst="rect">
            <a:avLst/>
          </a:prstGeom>
          <a:noFill/>
          <a:ln w="9525">
            <a:noFill/>
            <a:miter lim="800000"/>
            <a:headEnd/>
            <a:tailEnd/>
          </a:ln>
        </p:spPr>
        <p:txBody>
          <a:bodyPr>
            <a:spAutoFit/>
          </a:bodyPr>
          <a:lstStyle/>
          <a:p>
            <a:pPr>
              <a:buFontTx/>
              <a:buBlip>
                <a:blip r:embed="rId3"/>
              </a:buBlip>
            </a:pPr>
            <a:endParaRPr lang="el-GR" sz="2000" b="1"/>
          </a:p>
          <a:p>
            <a:pPr>
              <a:buFontTx/>
              <a:buBlip>
                <a:blip r:embed="rId3"/>
              </a:buBlip>
            </a:pPr>
            <a:endParaRPr lang="el-GR" sz="2000" b="1"/>
          </a:p>
          <a:p>
            <a:pPr>
              <a:buFontTx/>
              <a:buBlip>
                <a:blip r:embed="rId3"/>
              </a:buBlip>
            </a:pPr>
            <a:endParaRPr lang="el-GR" sz="2000" b="1"/>
          </a:p>
          <a:p>
            <a:r>
              <a:rPr lang="el-GR" sz="2000" b="1">
                <a:solidFill>
                  <a:srgbClr val="006600"/>
                </a:solidFill>
              </a:rPr>
              <a:t>Στην Ευρώπη κάθε χρόνο διαγιγνώσκονται περίπου 33.000 νέα περιστατικά διηθητικού καρκίνου τραχήλου μήτρας και σημειώνονται 15.000 θάνατοι</a:t>
            </a:r>
            <a:r>
              <a:rPr lang="en-US" sz="2000" b="1">
                <a:solidFill>
                  <a:srgbClr val="006600"/>
                </a:solidFill>
              </a:rPr>
              <a:t>.</a:t>
            </a:r>
            <a:endParaRPr lang="el-GR" sz="2000" b="1">
              <a:solidFill>
                <a:srgbClr val="006600"/>
              </a:solidFill>
            </a:endParaRPr>
          </a:p>
        </p:txBody>
      </p:sp>
      <p:sp>
        <p:nvSpPr>
          <p:cNvPr id="15368" name="7 - Ορθογώνιο"/>
          <p:cNvSpPr>
            <a:spLocks noChangeArrowheads="1"/>
          </p:cNvSpPr>
          <p:nvPr/>
        </p:nvSpPr>
        <p:spPr bwMode="auto">
          <a:xfrm>
            <a:off x="0" y="6488113"/>
            <a:ext cx="2482850" cy="366712"/>
          </a:xfrm>
          <a:prstGeom prst="rect">
            <a:avLst/>
          </a:prstGeom>
          <a:noFill/>
          <a:ln w="9525">
            <a:noFill/>
            <a:miter lim="800000"/>
            <a:headEnd/>
            <a:tailEnd/>
          </a:ln>
        </p:spPr>
        <p:txBody>
          <a:bodyPr wrap="none">
            <a:spAutoFit/>
          </a:bodyPr>
          <a:lstStyle/>
          <a:p>
            <a:r>
              <a:rPr lang="en-US" i="1" u="sng">
                <a:solidFill>
                  <a:srgbClr val="000099"/>
                </a:solidFill>
              </a:rPr>
              <a:t>www.medlab.cs.uoi.gr</a:t>
            </a:r>
            <a:r>
              <a:rPr lang="en-US" i="1"/>
              <a:t> </a:t>
            </a:r>
            <a:endParaRPr lang="el-GR" i="1" u="sng">
              <a:latin typeface="Century Gothic" pitchFamily="34" charset="0"/>
            </a:endParaRPr>
          </a:p>
        </p:txBody>
      </p:sp>
      <p:sp>
        <p:nvSpPr>
          <p:cNvPr id="15369" name="8 - Ορθογώνιο"/>
          <p:cNvSpPr>
            <a:spLocks noChangeArrowheads="1"/>
          </p:cNvSpPr>
          <p:nvPr/>
        </p:nvSpPr>
        <p:spPr bwMode="auto">
          <a:xfrm>
            <a:off x="2627313" y="6488113"/>
            <a:ext cx="2201862" cy="366712"/>
          </a:xfrm>
          <a:prstGeom prst="rect">
            <a:avLst/>
          </a:prstGeom>
          <a:noFill/>
          <a:ln w="9525">
            <a:noFill/>
            <a:miter lim="800000"/>
            <a:headEnd/>
            <a:tailEnd/>
          </a:ln>
        </p:spPr>
        <p:txBody>
          <a:bodyPr wrap="none">
            <a:spAutoFit/>
          </a:bodyPr>
          <a:lstStyle/>
          <a:p>
            <a:r>
              <a:rPr lang="en-US" i="1" u="sng">
                <a:solidFill>
                  <a:srgbClr val="000066"/>
                </a:solidFill>
                <a:latin typeface="Century Gothic" pitchFamily="34" charset="0"/>
              </a:rPr>
              <a:t>- www.cancer.org</a:t>
            </a:r>
            <a:endParaRPr lang="el-GR" i="1">
              <a:latin typeface="Century Gothic" pitchFamily="34" charset="0"/>
            </a:endParaRPr>
          </a:p>
        </p:txBody>
      </p:sp>
      <p:sp>
        <p:nvSpPr>
          <p:cNvPr id="15370" name="9 - Ορθογώνιο"/>
          <p:cNvSpPr>
            <a:spLocks noChangeArrowheads="1"/>
          </p:cNvSpPr>
          <p:nvPr/>
        </p:nvSpPr>
        <p:spPr bwMode="auto">
          <a:xfrm>
            <a:off x="5076825" y="6491288"/>
            <a:ext cx="2149475" cy="366712"/>
          </a:xfrm>
          <a:prstGeom prst="rect">
            <a:avLst/>
          </a:prstGeom>
          <a:noFill/>
          <a:ln w="9525">
            <a:noFill/>
            <a:miter lim="800000"/>
            <a:headEnd/>
            <a:tailEnd/>
          </a:ln>
        </p:spPr>
        <p:txBody>
          <a:bodyPr wrap="none">
            <a:spAutoFit/>
          </a:bodyPr>
          <a:lstStyle/>
          <a:p>
            <a:r>
              <a:rPr lang="en-US" i="1" u="sng">
                <a:solidFill>
                  <a:srgbClr val="000099"/>
                </a:solidFill>
                <a:latin typeface="Century Gothic" pitchFamily="34" charset="0"/>
              </a:rPr>
              <a:t>-www.cytology.gr</a:t>
            </a:r>
            <a:endParaRPr lang="el-GR" i="1">
              <a:solidFill>
                <a:srgbClr val="000099"/>
              </a:solidFill>
              <a:latin typeface="Century Gothic" pitchFamily="34" charset="0"/>
            </a:endParaRPr>
          </a:p>
        </p:txBody>
      </p:sp>
      <p:sp>
        <p:nvSpPr>
          <p:cNvPr id="12" name="11 - Ορθογώνιο"/>
          <p:cNvSpPr>
            <a:spLocks noChangeArrowheads="1"/>
          </p:cNvSpPr>
          <p:nvPr/>
        </p:nvSpPr>
        <p:spPr bwMode="auto">
          <a:xfrm>
            <a:off x="684213" y="3933825"/>
            <a:ext cx="8064500" cy="2246313"/>
          </a:xfrm>
          <a:prstGeom prst="rect">
            <a:avLst/>
          </a:prstGeom>
          <a:noFill/>
          <a:ln w="9525">
            <a:noFill/>
            <a:miter lim="800000"/>
            <a:headEnd/>
            <a:tailEnd/>
          </a:ln>
        </p:spPr>
        <p:txBody>
          <a:bodyPr>
            <a:spAutoFit/>
          </a:bodyPr>
          <a:lstStyle/>
          <a:p>
            <a:pPr>
              <a:buFontTx/>
              <a:buBlip>
                <a:blip r:embed="rId3"/>
              </a:buBlip>
            </a:pPr>
            <a:endParaRPr lang="el-GR" sz="2000" b="1"/>
          </a:p>
          <a:p>
            <a:pPr>
              <a:buFontTx/>
              <a:buBlip>
                <a:blip r:embed="rId3"/>
              </a:buBlip>
            </a:pPr>
            <a:endParaRPr lang="el-GR" sz="2000" b="1"/>
          </a:p>
          <a:p>
            <a:pPr>
              <a:buFontTx/>
              <a:buBlip>
                <a:blip r:embed="rId3"/>
              </a:buBlip>
            </a:pPr>
            <a:endParaRPr lang="el-GR" sz="2000" b="1"/>
          </a:p>
          <a:p>
            <a:pPr>
              <a:buFontTx/>
              <a:buBlip>
                <a:blip r:embed="rId3"/>
              </a:buBlip>
            </a:pPr>
            <a:endParaRPr lang="el-GR" sz="2000" b="1"/>
          </a:p>
          <a:p>
            <a:r>
              <a:rPr lang="el-GR" sz="2000" b="1">
                <a:solidFill>
                  <a:srgbClr val="006600"/>
                </a:solidFill>
              </a:rPr>
              <a:t>Ανήκει στην κατηγορία των κακοηθειών που μπορούν να προληφθούν, ενώ αν διαγνωσθεί έγκαιρα και ακολουθηθεί η κατάλληλη αγωγή, είναι ιάσιμος.</a:t>
            </a:r>
          </a:p>
        </p:txBody>
      </p:sp>
      <p:sp>
        <p:nvSpPr>
          <p:cNvPr id="14" name="13 - Έλλειψη"/>
          <p:cNvSpPr/>
          <p:nvPr/>
        </p:nvSpPr>
        <p:spPr>
          <a:xfrm>
            <a:off x="395536" y="980728"/>
            <a:ext cx="7992888" cy="5112568"/>
          </a:xfrm>
          <a:prstGeom prst="ellipse">
            <a:avLst/>
          </a:prstGeom>
          <a:solidFill>
            <a:srgbClr val="BAE28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l-GR" sz="2800" b="1">
                <a:solidFill>
                  <a:srgbClr val="C00000"/>
                </a:solidFill>
                <a:effectLst>
                  <a:outerShdw blurRad="38100" dist="38100" dir="2700000" algn="tl">
                    <a:srgbClr val="000000"/>
                  </a:outerShdw>
                </a:effectLst>
                <a:latin typeface="Arial" charset="0"/>
                <a:cs typeface="Arial" charset="0"/>
              </a:rPr>
              <a:t>Η πρόληψή του βασίζεται στην κυτταρολογική εξέταση τεστ Παπανικολάου (Παπ-τεστ).</a:t>
            </a:r>
          </a:p>
          <a:p>
            <a:pPr algn="ctr"/>
            <a:endParaRPr lang="el-GR" sz="2800" b="1">
              <a:solidFill>
                <a:srgbClr val="C00000"/>
              </a:solidFill>
              <a:latin typeface="Arial" charset="0"/>
              <a:cs typeface="Arial" charset="0"/>
            </a:endParaRPr>
          </a:p>
          <a:p>
            <a:pPr algn="ctr">
              <a:buFont typeface="Wingdings" pitchFamily="2" charset="2"/>
              <a:buChar char="§"/>
            </a:pPr>
            <a:r>
              <a:rPr lang="el-GR" sz="2000" b="1">
                <a:solidFill>
                  <a:srgbClr val="000099"/>
                </a:solidFill>
                <a:latin typeface="Arial" charset="0"/>
                <a:cs typeface="Arial" charset="0"/>
              </a:rPr>
              <a:t>εξέταση ανώδυνη, αναίμακτη και σύντομη.</a:t>
            </a:r>
            <a:r>
              <a:rPr lang="el-GR" sz="2000">
                <a:solidFill>
                  <a:srgbClr val="000099"/>
                </a:solidFill>
                <a:cs typeface="Arial" charset="0"/>
              </a:rPr>
              <a:t> </a:t>
            </a:r>
          </a:p>
          <a:p>
            <a:pPr algn="ctr">
              <a:buFont typeface="Wingdings" pitchFamily="2" charset="2"/>
              <a:buChar char="§"/>
            </a:pPr>
            <a:r>
              <a:rPr lang="el-GR" sz="2000" b="1">
                <a:solidFill>
                  <a:srgbClr val="000099"/>
                </a:solidFill>
                <a:latin typeface="Arial" charset="0"/>
                <a:cs typeface="Arial" charset="0"/>
              </a:rPr>
              <a:t>ποσοστό αξιοπιστίας μεγαλύτερο του 90%. </a:t>
            </a:r>
          </a:p>
          <a:p>
            <a:pPr algn="ctr"/>
            <a:endParaRPr lang="el-GR" sz="2000" b="1">
              <a:solidFill>
                <a:srgbClr val="000099"/>
              </a:solidFill>
              <a:latin typeface="Arial" charset="0"/>
              <a:cs typeface="Arial" charset="0"/>
            </a:endParaRPr>
          </a:p>
          <a:p>
            <a:pPr algn="ctr"/>
            <a:endParaRPr lang="el-GR" sz="2000" b="1">
              <a:solidFill>
                <a:srgbClr val="000099"/>
              </a:solidFill>
              <a:latin typeface="Arial" charset="0"/>
              <a:cs typeface="Arial" charset="0"/>
            </a:endParaRPr>
          </a:p>
          <a:p>
            <a:pPr algn="ctr"/>
            <a:r>
              <a:rPr lang="en-US" sz="1600" i="1" u="sng">
                <a:solidFill>
                  <a:srgbClr val="000099"/>
                </a:solidFill>
                <a:cs typeface="Arial" charset="0"/>
              </a:rPr>
              <a:t>www.medlab.cs.uoi.gr</a:t>
            </a:r>
            <a:r>
              <a:rPr lang="en-US" sz="1600" i="1">
                <a:solidFill>
                  <a:srgbClr val="00B0F0"/>
                </a:solidFill>
                <a:cs typeface="Arial" charset="0"/>
              </a:rPr>
              <a:t> - Everett et al; 2011 – Helley, Brotherton; 2009 </a:t>
            </a:r>
            <a:endParaRPr lang="el-GR" sz="1600" b="1" i="1">
              <a:solidFill>
                <a:srgbClr val="00B0F0"/>
              </a:solidFill>
              <a:latin typeface="Arial" charset="0"/>
              <a:cs typeface="Arial" charset="0"/>
            </a:endParaRPr>
          </a:p>
        </p:txBody>
      </p:sp>
      <p:pic>
        <p:nvPicPr>
          <p:cNvPr id="13" name="Picture 2" descr="C:\Users\xara\Desktop\MR900433129.JPG"/>
          <p:cNvPicPr>
            <a:picLocks noChangeAspect="1" noChangeArrowheads="1"/>
          </p:cNvPicPr>
          <p:nvPr/>
        </p:nvPicPr>
        <p:blipFill>
          <a:blip r:embed="rId2" cstate="print"/>
          <a:srcRect/>
          <a:stretch>
            <a:fillRect/>
          </a:stretch>
        </p:blipFill>
        <p:spPr bwMode="auto">
          <a:xfrm>
            <a:off x="323850" y="908050"/>
            <a:ext cx="431800" cy="360363"/>
          </a:xfrm>
          <a:prstGeom prst="rect">
            <a:avLst/>
          </a:prstGeom>
          <a:noFill/>
          <a:ln w="9525">
            <a:noFill/>
            <a:miter lim="800000"/>
            <a:headEnd/>
            <a:tailEnd/>
          </a:ln>
        </p:spPr>
      </p:pic>
      <p:pic>
        <p:nvPicPr>
          <p:cNvPr id="15" name="Picture 2" descr="C:\Users\xara\Desktop\MR900433129.JPG"/>
          <p:cNvPicPr>
            <a:picLocks noChangeAspect="1" noChangeArrowheads="1"/>
          </p:cNvPicPr>
          <p:nvPr/>
        </p:nvPicPr>
        <p:blipFill>
          <a:blip r:embed="rId2" cstate="print"/>
          <a:srcRect/>
          <a:stretch>
            <a:fillRect/>
          </a:stretch>
        </p:blipFill>
        <p:spPr bwMode="auto">
          <a:xfrm>
            <a:off x="323850" y="1773238"/>
            <a:ext cx="431800" cy="360362"/>
          </a:xfrm>
          <a:prstGeom prst="rect">
            <a:avLst/>
          </a:prstGeom>
          <a:noFill/>
          <a:ln w="9525">
            <a:noFill/>
            <a:miter lim="800000"/>
            <a:headEnd/>
            <a:tailEnd/>
          </a:ln>
        </p:spPr>
      </p:pic>
      <p:pic>
        <p:nvPicPr>
          <p:cNvPr id="18" name="Picture 2" descr="C:\Users\xara\Desktop\MR900433129.JPG"/>
          <p:cNvPicPr>
            <a:picLocks noChangeAspect="1" noChangeArrowheads="1"/>
          </p:cNvPicPr>
          <p:nvPr/>
        </p:nvPicPr>
        <p:blipFill>
          <a:blip r:embed="rId4" cstate="print"/>
          <a:srcRect/>
          <a:stretch>
            <a:fillRect/>
          </a:stretch>
        </p:blipFill>
        <p:spPr bwMode="auto">
          <a:xfrm>
            <a:off x="250825" y="5157788"/>
            <a:ext cx="433388" cy="358775"/>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1000" tmFilter="0, 0; .2, .5; .8, .5; 1, 0"/>
                                        <p:tgtEl>
                                          <p:spTgt spid="7">
                                            <p:txEl>
                                              <p:pRg st="0" end="0"/>
                                            </p:txEl>
                                          </p:spTgt>
                                        </p:tgtEl>
                                      </p:cBhvr>
                                    </p:animEffect>
                                    <p:animScale>
                                      <p:cBhvr>
                                        <p:cTn id="7" dur="500" autoRev="1" fill="hold"/>
                                        <p:tgtEl>
                                          <p:spTgt spid="7">
                                            <p:txEl>
                                              <p:pRg st="0" end="0"/>
                                            </p:txEl>
                                          </p:spTgt>
                                        </p:tgtEl>
                                      </p:cBhvr>
                                      <p:by x="105000" y="105000"/>
                                    </p:animScale>
                                  </p:childTnLst>
                                </p:cTn>
                              </p:par>
                              <p:par>
                                <p:cTn id="8" presetID="26" presetClass="emph" presetSubtype="0" fill="hold" nodeType="withEffect">
                                  <p:stCondLst>
                                    <p:cond delay="0"/>
                                  </p:stCondLst>
                                  <p:childTnLst>
                                    <p:animEffect transition="out" filter="fade">
                                      <p:cBhvr>
                                        <p:cTn id="9" dur="1000" tmFilter="0, 0; .2, .5; .8, .5; 1, 0"/>
                                        <p:tgtEl>
                                          <p:spTgt spid="13"/>
                                        </p:tgtEl>
                                      </p:cBhvr>
                                    </p:animEffect>
                                    <p:animScale>
                                      <p:cBhvr>
                                        <p:cTn id="10" dur="500" autoRev="1" fill="hold"/>
                                        <p:tgtEl>
                                          <p:spTgt spid="13"/>
                                        </p:tgtEl>
                                      </p:cBhvr>
                                      <p:by x="105000" y="105000"/>
                                    </p:animScale>
                                  </p:childTnLst>
                                </p:cTn>
                              </p:par>
                            </p:childTnLst>
                          </p:cTn>
                        </p:par>
                      </p:childTnLst>
                    </p:cTn>
                  </p:par>
                  <p:par>
                    <p:cTn id="11" fill="hold">
                      <p:stCondLst>
                        <p:cond delay="indefinite"/>
                      </p:stCondLst>
                      <p:childTnLst>
                        <p:par>
                          <p:cTn id="12" fill="hold">
                            <p:stCondLst>
                              <p:cond delay="0"/>
                            </p:stCondLst>
                            <p:childTnLst>
                              <p:par>
                                <p:cTn id="13" presetID="26" presetClass="emph" presetSubtype="0" fill="hold" nodeType="clickEffect">
                                  <p:stCondLst>
                                    <p:cond delay="0"/>
                                  </p:stCondLst>
                                  <p:childTnLst>
                                    <p:animEffect transition="out" filter="fade">
                                      <p:cBhvr>
                                        <p:cTn id="14" dur="1000" tmFilter="0, 0; .2, .5; .8, .5; 1, 0"/>
                                        <p:tgtEl>
                                          <p:spTgt spid="4">
                                            <p:txEl>
                                              <p:pRg st="1" end="1"/>
                                            </p:txEl>
                                          </p:spTgt>
                                        </p:tgtEl>
                                      </p:cBhvr>
                                    </p:animEffect>
                                    <p:animScale>
                                      <p:cBhvr>
                                        <p:cTn id="15" dur="500" autoRev="1" fill="hold"/>
                                        <p:tgtEl>
                                          <p:spTgt spid="4">
                                            <p:txEl>
                                              <p:pRg st="1" end="1"/>
                                            </p:txEl>
                                          </p:spTgt>
                                        </p:tgtEl>
                                      </p:cBhvr>
                                      <p:by x="105000" y="105000"/>
                                    </p:animScale>
                                  </p:childTnLst>
                                </p:cTn>
                              </p:par>
                              <p:par>
                                <p:cTn id="16" presetID="26" presetClass="emph" presetSubtype="0" fill="hold" nodeType="withEffect">
                                  <p:stCondLst>
                                    <p:cond delay="0"/>
                                  </p:stCondLst>
                                  <p:childTnLst>
                                    <p:animEffect transition="out" filter="fade">
                                      <p:cBhvr>
                                        <p:cTn id="17" dur="1000" tmFilter="0, 0; .2, .5; .8, .5; 1, 0"/>
                                        <p:tgtEl>
                                          <p:spTgt spid="15"/>
                                        </p:tgtEl>
                                      </p:cBhvr>
                                    </p:animEffect>
                                    <p:animScale>
                                      <p:cBhvr>
                                        <p:cTn id="18" dur="500" autoRev="1" fill="hold"/>
                                        <p:tgtEl>
                                          <p:spTgt spid="15"/>
                                        </p:tgtEl>
                                      </p:cBhvr>
                                      <p:by x="105000" y="105000"/>
                                    </p:animScale>
                                  </p:childTnLst>
                                </p:cTn>
                              </p:par>
                            </p:childTnLst>
                          </p:cTn>
                        </p:par>
                      </p:childTnLst>
                    </p:cTn>
                  </p:par>
                  <p:par>
                    <p:cTn id="19" fill="hold">
                      <p:stCondLst>
                        <p:cond delay="indefinite"/>
                      </p:stCondLst>
                      <p:childTnLst>
                        <p:par>
                          <p:cTn id="20" fill="hold">
                            <p:stCondLst>
                              <p:cond delay="0"/>
                            </p:stCondLst>
                            <p:childTnLst>
                              <p:par>
                                <p:cTn id="21" presetID="26" presetClass="emph" presetSubtype="0" fill="hold" nodeType="clickEffect">
                                  <p:stCondLst>
                                    <p:cond delay="0"/>
                                  </p:stCondLst>
                                  <p:childTnLst>
                                    <p:animEffect transition="out" filter="fade">
                                      <p:cBhvr>
                                        <p:cTn id="22" dur="1000" tmFilter="0, 0; .2, .5; .8, .5; 1, 0"/>
                                        <p:tgtEl>
                                          <p:spTgt spid="5">
                                            <p:txEl>
                                              <p:pRg st="2" end="2"/>
                                            </p:txEl>
                                          </p:spTgt>
                                        </p:tgtEl>
                                      </p:cBhvr>
                                    </p:animEffect>
                                    <p:animScale>
                                      <p:cBhvr>
                                        <p:cTn id="23" dur="500" autoRev="1" fill="hold"/>
                                        <p:tgtEl>
                                          <p:spTgt spid="5">
                                            <p:txEl>
                                              <p:pRg st="2" end="2"/>
                                            </p:txEl>
                                          </p:spTgt>
                                        </p:tgtEl>
                                      </p:cBhvr>
                                      <p:by x="105000" y="105000"/>
                                    </p:animScale>
                                  </p:childTnLst>
                                </p:cTn>
                              </p:par>
                              <p:par>
                                <p:cTn id="24" presetID="26" presetClass="emph" presetSubtype="0" fill="hold" nodeType="withEffect">
                                  <p:stCondLst>
                                    <p:cond delay="0"/>
                                  </p:stCondLst>
                                  <p:childTnLst>
                                    <p:animEffect transition="out" filter="fade">
                                      <p:cBhvr>
                                        <p:cTn id="25" dur="1000" tmFilter="0, 0; .2, .5; .8, .5; 1, 0"/>
                                        <p:tgtEl>
                                          <p:spTgt spid="16"/>
                                        </p:tgtEl>
                                      </p:cBhvr>
                                    </p:animEffect>
                                    <p:animScale>
                                      <p:cBhvr>
                                        <p:cTn id="26" dur="500" autoRev="1" fill="hold"/>
                                        <p:tgtEl>
                                          <p:spTgt spid="16"/>
                                        </p:tgtEl>
                                      </p:cBhvr>
                                      <p:by x="105000" y="105000"/>
                                    </p:animScale>
                                  </p:childTnLst>
                                </p:cTn>
                              </p:par>
                            </p:childTnLst>
                          </p:cTn>
                        </p:par>
                      </p:childTnLst>
                    </p:cTn>
                  </p:par>
                  <p:par>
                    <p:cTn id="27" fill="hold">
                      <p:stCondLst>
                        <p:cond delay="indefinite"/>
                      </p:stCondLst>
                      <p:childTnLst>
                        <p:par>
                          <p:cTn id="28" fill="hold">
                            <p:stCondLst>
                              <p:cond delay="0"/>
                            </p:stCondLst>
                            <p:childTnLst>
                              <p:par>
                                <p:cTn id="29" presetID="26" presetClass="emph" presetSubtype="0" fill="hold" nodeType="clickEffect">
                                  <p:stCondLst>
                                    <p:cond delay="0"/>
                                  </p:stCondLst>
                                  <p:childTnLst>
                                    <p:animEffect transition="out" filter="fade">
                                      <p:cBhvr>
                                        <p:cTn id="30" dur="1000" tmFilter="0, 0; .2, .5; .8, .5; 1, 0"/>
                                        <p:tgtEl>
                                          <p:spTgt spid="6">
                                            <p:txEl>
                                              <p:pRg st="3" end="3"/>
                                            </p:txEl>
                                          </p:spTgt>
                                        </p:tgtEl>
                                      </p:cBhvr>
                                    </p:animEffect>
                                    <p:animScale>
                                      <p:cBhvr>
                                        <p:cTn id="31" dur="500" autoRev="1" fill="hold"/>
                                        <p:tgtEl>
                                          <p:spTgt spid="6">
                                            <p:txEl>
                                              <p:pRg st="3" end="3"/>
                                            </p:txEl>
                                          </p:spTgt>
                                        </p:tgtEl>
                                      </p:cBhvr>
                                      <p:by x="105000" y="105000"/>
                                    </p:animScale>
                                  </p:childTnLst>
                                </p:cTn>
                              </p:par>
                              <p:par>
                                <p:cTn id="32" presetID="26" presetClass="emph" presetSubtype="0" fill="hold" nodeType="withEffect">
                                  <p:stCondLst>
                                    <p:cond delay="0"/>
                                  </p:stCondLst>
                                  <p:childTnLst>
                                    <p:animEffect transition="out" filter="fade">
                                      <p:cBhvr>
                                        <p:cTn id="33" dur="1000" tmFilter="0, 0; .2, .5; .8, .5; 1, 0"/>
                                        <p:tgtEl>
                                          <p:spTgt spid="17"/>
                                        </p:tgtEl>
                                      </p:cBhvr>
                                    </p:animEffect>
                                    <p:animScale>
                                      <p:cBhvr>
                                        <p:cTn id="34" dur="500" autoRev="1" fill="hold"/>
                                        <p:tgtEl>
                                          <p:spTgt spid="17"/>
                                        </p:tgtEl>
                                      </p:cBhvr>
                                      <p:by x="105000" y="105000"/>
                                    </p:animScale>
                                  </p:childTnLst>
                                </p:cTn>
                              </p:par>
                            </p:childTnLst>
                          </p:cTn>
                        </p:par>
                      </p:childTnLst>
                    </p:cTn>
                  </p:par>
                  <p:par>
                    <p:cTn id="35" fill="hold">
                      <p:stCondLst>
                        <p:cond delay="indefinite"/>
                      </p:stCondLst>
                      <p:childTnLst>
                        <p:par>
                          <p:cTn id="36" fill="hold">
                            <p:stCondLst>
                              <p:cond delay="0"/>
                            </p:stCondLst>
                            <p:childTnLst>
                              <p:par>
                                <p:cTn id="37" presetID="26" presetClass="emph" presetSubtype="0" fill="hold" nodeType="clickEffect">
                                  <p:stCondLst>
                                    <p:cond delay="0"/>
                                  </p:stCondLst>
                                  <p:childTnLst>
                                    <p:animEffect transition="out" filter="fade">
                                      <p:cBhvr>
                                        <p:cTn id="38" dur="1000" tmFilter="0, 0; .2, .5; .8, .5; 1, 0"/>
                                        <p:tgtEl>
                                          <p:spTgt spid="12">
                                            <p:txEl>
                                              <p:pRg st="4" end="4"/>
                                            </p:txEl>
                                          </p:spTgt>
                                        </p:tgtEl>
                                      </p:cBhvr>
                                    </p:animEffect>
                                    <p:animScale>
                                      <p:cBhvr>
                                        <p:cTn id="39" dur="500" autoRev="1" fill="hold"/>
                                        <p:tgtEl>
                                          <p:spTgt spid="12">
                                            <p:txEl>
                                              <p:pRg st="4" end="4"/>
                                            </p:txEl>
                                          </p:spTgt>
                                        </p:tgtEl>
                                      </p:cBhvr>
                                      <p:by x="105000" y="105000"/>
                                    </p:animScale>
                                  </p:childTnLst>
                                </p:cTn>
                              </p:par>
                              <p:par>
                                <p:cTn id="40" presetID="26" presetClass="emph" presetSubtype="0" fill="hold" nodeType="withEffect">
                                  <p:stCondLst>
                                    <p:cond delay="0"/>
                                  </p:stCondLst>
                                  <p:childTnLst>
                                    <p:animEffect transition="out" filter="fade">
                                      <p:cBhvr>
                                        <p:cTn id="41" dur="1000" tmFilter="0, 0; .2, .5; .8, .5; 1, 0"/>
                                        <p:tgtEl>
                                          <p:spTgt spid="18"/>
                                        </p:tgtEl>
                                      </p:cBhvr>
                                    </p:animEffect>
                                    <p:animScale>
                                      <p:cBhvr>
                                        <p:cTn id="42" dur="500" autoRev="1" fill="hold"/>
                                        <p:tgtEl>
                                          <p:spTgt spid="18"/>
                                        </p:tgtEl>
                                      </p:cBhvr>
                                      <p:by x="105000" y="105000"/>
                                    </p:animScale>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500" fill="hold"/>
                                        <p:tgtEl>
                                          <p:spTgt spid="14"/>
                                        </p:tgtEl>
                                        <p:attrNameLst>
                                          <p:attrName>ppt_x</p:attrName>
                                        </p:attrNameLst>
                                      </p:cBhvr>
                                      <p:tavLst>
                                        <p:tav tm="0">
                                          <p:val>
                                            <p:strVal val="#ppt_x"/>
                                          </p:val>
                                        </p:tav>
                                        <p:tav tm="100000">
                                          <p:val>
                                            <p:strVal val="#ppt_x"/>
                                          </p:val>
                                        </p:tav>
                                      </p:tavLst>
                                    </p:anim>
                                    <p:anim calcmode="lin" valueType="num">
                                      <p:cBhvr additive="base">
                                        <p:cTn id="4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286000" y="285750"/>
            <a:ext cx="4595813" cy="461963"/>
          </a:xfrm>
          <a:prstGeom prst="rect">
            <a:avLst/>
          </a:prstGeom>
        </p:spPr>
        <p:txBody>
          <a:bodyPr wrap="none">
            <a:spAutoFit/>
          </a:bodyPr>
          <a:lstStyle/>
          <a:p>
            <a:pPr fontAlgn="auto">
              <a:spcBef>
                <a:spcPts val="0"/>
              </a:spcBef>
              <a:spcAft>
                <a:spcPts val="0"/>
              </a:spcAft>
              <a:defRPr/>
            </a:pPr>
            <a:r>
              <a:rPr lang="el-GR" sz="2400" b="1" dirty="0">
                <a:solidFill>
                  <a:srgbClr val="FF0000"/>
                </a:solidFill>
                <a:effectLst>
                  <a:outerShdw blurRad="38100" dist="38100" dir="2700000" algn="tl">
                    <a:srgbClr val="000000">
                      <a:alpha val="43137"/>
                    </a:srgbClr>
                  </a:outerShdw>
                </a:effectLst>
                <a:latin typeface="Arial" pitchFamily="34" charset="0"/>
                <a:cs typeface="Arial" pitchFamily="34" charset="0"/>
              </a:rPr>
              <a:t>Η ΕΦΑΡΜΟΓΗ ΤΟΥ ΠΑΠ-ΤΕΣΤ</a:t>
            </a:r>
            <a:endParaRPr lang="el-GR" sz="2400" dirty="0">
              <a:solidFill>
                <a:srgbClr val="FF0000"/>
              </a:solidFill>
              <a:effectLst>
                <a:outerShdw blurRad="38100" dist="38100" dir="2700000" algn="tl">
                  <a:srgbClr val="000000">
                    <a:alpha val="43137"/>
                  </a:srgbClr>
                </a:outerShdw>
              </a:effectLst>
              <a:latin typeface="Arial" pitchFamily="34" charset="0"/>
              <a:cs typeface="Arial" pitchFamily="34" charset="0"/>
            </a:endParaRPr>
          </a:p>
        </p:txBody>
      </p:sp>
      <p:sp>
        <p:nvSpPr>
          <p:cNvPr id="16386" name="2 - Ορθογώνιο"/>
          <p:cNvSpPr>
            <a:spLocks noChangeArrowheads="1"/>
          </p:cNvSpPr>
          <p:nvPr/>
        </p:nvSpPr>
        <p:spPr bwMode="auto">
          <a:xfrm>
            <a:off x="539750" y="785813"/>
            <a:ext cx="8318500" cy="1016000"/>
          </a:xfrm>
          <a:prstGeom prst="rect">
            <a:avLst/>
          </a:prstGeom>
          <a:noFill/>
          <a:ln w="9525">
            <a:noFill/>
            <a:miter lim="800000"/>
            <a:headEnd/>
            <a:tailEnd/>
          </a:ln>
        </p:spPr>
        <p:txBody>
          <a:bodyPr>
            <a:spAutoFit/>
          </a:bodyPr>
          <a:lstStyle/>
          <a:p>
            <a:pPr algn="just">
              <a:buClr>
                <a:srgbClr val="C00000"/>
              </a:buClr>
              <a:buSzPct val="120000"/>
            </a:pPr>
            <a:r>
              <a:rPr lang="el-GR" sz="2000" b="1">
                <a:solidFill>
                  <a:srgbClr val="006600"/>
                </a:solidFill>
              </a:rPr>
              <a:t>Σε παγκόσμια κλίμακα υπάρχουν μεγάλες διαφορές μεταξύ χωρών όσον αφορά στην ασφαλιστική κάλυψη και την εφαρμογή του Παπ-τεστ ως εξέταση προληπτικού ελέγχου. </a:t>
            </a:r>
          </a:p>
        </p:txBody>
      </p:sp>
      <p:sp>
        <p:nvSpPr>
          <p:cNvPr id="4" name="3 - Ορθογώνιο"/>
          <p:cNvSpPr/>
          <p:nvPr/>
        </p:nvSpPr>
        <p:spPr>
          <a:xfrm>
            <a:off x="539750" y="1916113"/>
            <a:ext cx="8353425" cy="1920875"/>
          </a:xfrm>
          <a:prstGeom prst="rect">
            <a:avLst/>
          </a:prstGeom>
        </p:spPr>
        <p:txBody>
          <a:bodyPr>
            <a:spAutoFit/>
          </a:bodyPr>
          <a:lstStyle/>
          <a:p>
            <a:pPr algn="just"/>
            <a:r>
              <a:rPr lang="el-GR" sz="2000" b="1">
                <a:solidFill>
                  <a:srgbClr val="006600"/>
                </a:solidFill>
              </a:rPr>
              <a:t>Σε πολλές χώρες εφαρμόζονται εθνικά προγράμματα προληπτικού </a:t>
            </a:r>
            <a:r>
              <a:rPr lang="en-US" sz="2000" b="1">
                <a:solidFill>
                  <a:srgbClr val="006600"/>
                </a:solidFill>
              </a:rPr>
              <a:t>              </a:t>
            </a:r>
            <a:r>
              <a:rPr lang="el-GR" sz="2000" b="1">
                <a:solidFill>
                  <a:srgbClr val="006600"/>
                </a:solidFill>
              </a:rPr>
              <a:t>ελέγχου του πληθυσμού</a:t>
            </a:r>
            <a:r>
              <a:rPr lang="en-US" sz="2000" b="1">
                <a:solidFill>
                  <a:srgbClr val="006600"/>
                </a:solidFill>
              </a:rPr>
              <a:t> </a:t>
            </a:r>
            <a:r>
              <a:rPr lang="el-GR" sz="2000" b="1">
                <a:solidFill>
                  <a:srgbClr val="006600"/>
                </a:solidFill>
              </a:rPr>
              <a:t>(Αγγλία, Φινλανδία, Αυστραλία, Σουηδία &amp; Ισπανία). </a:t>
            </a:r>
          </a:p>
          <a:p>
            <a:pPr algn="just">
              <a:buFont typeface="Arial" charset="0"/>
              <a:buChar char="•"/>
            </a:pPr>
            <a:r>
              <a:rPr lang="el-GR" sz="2000" b="1"/>
              <a:t>απευθύνονται σε γυναίκες 20-65 ετών (ομάδα υψηλού κινδύνου)</a:t>
            </a:r>
          </a:p>
          <a:p>
            <a:pPr algn="just">
              <a:buFont typeface="Arial" charset="0"/>
              <a:buChar char="•"/>
            </a:pPr>
            <a:r>
              <a:rPr lang="el-GR" sz="2000" b="1"/>
              <a:t>συχνότητα ελέγχου ποικίλει μεταξύ των χωρών &amp; κυμαίνεται     από 1 έως 5 έτη</a:t>
            </a:r>
          </a:p>
        </p:txBody>
      </p:sp>
      <p:sp>
        <p:nvSpPr>
          <p:cNvPr id="16388" name="5 - Ορθογώνιο"/>
          <p:cNvSpPr>
            <a:spLocks noChangeArrowheads="1"/>
          </p:cNvSpPr>
          <p:nvPr/>
        </p:nvSpPr>
        <p:spPr bwMode="auto">
          <a:xfrm>
            <a:off x="539750" y="4076700"/>
            <a:ext cx="8353425" cy="1920875"/>
          </a:xfrm>
          <a:prstGeom prst="rect">
            <a:avLst/>
          </a:prstGeom>
          <a:noFill/>
          <a:ln w="9525">
            <a:noFill/>
            <a:miter lim="800000"/>
            <a:headEnd/>
            <a:tailEnd/>
          </a:ln>
        </p:spPr>
        <p:txBody>
          <a:bodyPr>
            <a:spAutoFit/>
          </a:bodyPr>
          <a:lstStyle/>
          <a:p>
            <a:pPr algn="just"/>
            <a:r>
              <a:rPr lang="el-GR" sz="2000" b="1">
                <a:solidFill>
                  <a:srgbClr val="006600"/>
                </a:solidFill>
              </a:rPr>
              <a:t>Η</a:t>
            </a:r>
            <a:r>
              <a:rPr lang="en-US" sz="2000" b="1">
                <a:solidFill>
                  <a:srgbClr val="006600"/>
                </a:solidFill>
              </a:rPr>
              <a:t> </a:t>
            </a:r>
            <a:r>
              <a:rPr lang="el-GR" sz="2000" b="1">
                <a:solidFill>
                  <a:srgbClr val="006600"/>
                </a:solidFill>
              </a:rPr>
              <a:t>εφαρμογή του Παπ-τεστ</a:t>
            </a:r>
            <a:r>
              <a:rPr lang="en-US" sz="2000" b="1">
                <a:solidFill>
                  <a:srgbClr val="006600"/>
                </a:solidFill>
              </a:rPr>
              <a:t> </a:t>
            </a:r>
            <a:r>
              <a:rPr lang="el-GR" sz="2000" b="1">
                <a:solidFill>
                  <a:srgbClr val="006600"/>
                </a:solidFill>
              </a:rPr>
              <a:t>επηρεάζεται από κοινωνικοδημογραφικούς παράγοντες όπως η εθνικότητα, η ηλικία, το μορφωτικό και το κοινωνικοοικονομικό επίπεδο.</a:t>
            </a:r>
            <a:endParaRPr lang="en-US" sz="2000" b="1">
              <a:solidFill>
                <a:srgbClr val="006600"/>
              </a:solidFill>
            </a:endParaRPr>
          </a:p>
          <a:p>
            <a:pPr algn="just">
              <a:buFontTx/>
              <a:buBlip>
                <a:blip r:embed="rId2"/>
              </a:buBlip>
            </a:pPr>
            <a:endParaRPr lang="en-US" sz="2000" b="1">
              <a:solidFill>
                <a:srgbClr val="006600"/>
              </a:solidFill>
            </a:endParaRPr>
          </a:p>
          <a:p>
            <a:pPr algn="just"/>
            <a:r>
              <a:rPr lang="en-US" sz="2000" b="1">
                <a:solidFill>
                  <a:srgbClr val="006600"/>
                </a:solidFill>
              </a:rPr>
              <a:t>H </a:t>
            </a:r>
            <a:r>
              <a:rPr lang="el-GR" sz="2000" b="1">
                <a:solidFill>
                  <a:srgbClr val="006600"/>
                </a:solidFill>
              </a:rPr>
              <a:t>δύσκολη πρόσβαση σε υπηρεσίες Πρωτοβάθμιας Περίθαλψης είναι σημαντικός παράγοντας. </a:t>
            </a:r>
          </a:p>
        </p:txBody>
      </p:sp>
      <p:pic>
        <p:nvPicPr>
          <p:cNvPr id="16389" name="Picture 2" descr="C:\Users\xara\Desktop\MR900433129.JPG"/>
          <p:cNvPicPr>
            <a:picLocks noChangeAspect="1" noChangeArrowheads="1"/>
          </p:cNvPicPr>
          <p:nvPr/>
        </p:nvPicPr>
        <p:blipFill>
          <a:blip r:embed="rId3" cstate="print"/>
          <a:srcRect/>
          <a:stretch>
            <a:fillRect/>
          </a:stretch>
        </p:blipFill>
        <p:spPr bwMode="auto">
          <a:xfrm>
            <a:off x="0" y="4149725"/>
            <a:ext cx="504825" cy="358775"/>
          </a:xfrm>
          <a:prstGeom prst="rect">
            <a:avLst/>
          </a:prstGeom>
          <a:noFill/>
          <a:ln w="9525">
            <a:noFill/>
            <a:miter lim="800000"/>
            <a:headEnd/>
            <a:tailEnd/>
          </a:ln>
        </p:spPr>
      </p:pic>
      <p:pic>
        <p:nvPicPr>
          <p:cNvPr id="16390" name="Picture 2" descr="C:\Users\xara\Desktop\MR900433129.JPG"/>
          <p:cNvPicPr>
            <a:picLocks noChangeAspect="1" noChangeArrowheads="1"/>
          </p:cNvPicPr>
          <p:nvPr/>
        </p:nvPicPr>
        <p:blipFill>
          <a:blip r:embed="rId3" cstate="print"/>
          <a:srcRect/>
          <a:stretch>
            <a:fillRect/>
          </a:stretch>
        </p:blipFill>
        <p:spPr bwMode="auto">
          <a:xfrm>
            <a:off x="0" y="1844675"/>
            <a:ext cx="504825" cy="360363"/>
          </a:xfrm>
          <a:prstGeom prst="rect">
            <a:avLst/>
          </a:prstGeom>
          <a:noFill/>
          <a:ln w="9525">
            <a:noFill/>
            <a:miter lim="800000"/>
            <a:headEnd/>
            <a:tailEnd/>
          </a:ln>
        </p:spPr>
      </p:pic>
      <p:pic>
        <p:nvPicPr>
          <p:cNvPr id="16391" name="Picture 2" descr="C:\Users\xara\Desktop\MR900433129.JPG"/>
          <p:cNvPicPr>
            <a:picLocks noChangeAspect="1" noChangeArrowheads="1"/>
          </p:cNvPicPr>
          <p:nvPr/>
        </p:nvPicPr>
        <p:blipFill>
          <a:blip r:embed="rId3" cstate="print"/>
          <a:srcRect/>
          <a:stretch>
            <a:fillRect/>
          </a:stretch>
        </p:blipFill>
        <p:spPr bwMode="auto">
          <a:xfrm>
            <a:off x="0" y="765175"/>
            <a:ext cx="504825" cy="360363"/>
          </a:xfrm>
          <a:prstGeom prst="rect">
            <a:avLst/>
          </a:prstGeom>
          <a:noFill/>
          <a:ln w="9525">
            <a:noFill/>
            <a:miter lim="800000"/>
            <a:headEnd/>
            <a:tailEnd/>
          </a:ln>
        </p:spPr>
      </p:pic>
      <p:pic>
        <p:nvPicPr>
          <p:cNvPr id="16392" name="Picture 2" descr="C:\Users\xara\Desktop\MR900433129.JPG"/>
          <p:cNvPicPr>
            <a:picLocks noChangeAspect="1" noChangeArrowheads="1"/>
          </p:cNvPicPr>
          <p:nvPr/>
        </p:nvPicPr>
        <p:blipFill>
          <a:blip r:embed="rId3" cstate="print"/>
          <a:srcRect/>
          <a:stretch>
            <a:fillRect/>
          </a:stretch>
        </p:blipFill>
        <p:spPr bwMode="auto">
          <a:xfrm>
            <a:off x="0" y="5300663"/>
            <a:ext cx="504825" cy="360362"/>
          </a:xfrm>
          <a:prstGeom prst="rect">
            <a:avLst/>
          </a:prstGeom>
          <a:noFill/>
          <a:ln w="9525">
            <a:noFill/>
            <a:miter lim="800000"/>
            <a:headEnd/>
            <a:tailEnd/>
          </a:ln>
        </p:spPr>
      </p:pic>
      <p:sp>
        <p:nvSpPr>
          <p:cNvPr id="16393" name="12 - Ορθογώνιο"/>
          <p:cNvSpPr>
            <a:spLocks noChangeArrowheads="1"/>
          </p:cNvSpPr>
          <p:nvPr/>
        </p:nvSpPr>
        <p:spPr bwMode="auto">
          <a:xfrm>
            <a:off x="0" y="6211888"/>
            <a:ext cx="9144000" cy="581025"/>
          </a:xfrm>
          <a:prstGeom prst="rect">
            <a:avLst/>
          </a:prstGeom>
          <a:noFill/>
          <a:ln w="9525">
            <a:noFill/>
            <a:miter lim="800000"/>
            <a:headEnd/>
            <a:tailEnd/>
          </a:ln>
        </p:spPr>
        <p:txBody>
          <a:bodyPr>
            <a:spAutoFit/>
          </a:bodyPr>
          <a:lstStyle/>
          <a:p>
            <a:r>
              <a:rPr lang="en-US" sz="1600" i="1">
                <a:latin typeface="Century Gothic" pitchFamily="34" charset="0"/>
              </a:rPr>
              <a:t>Everett et al</a:t>
            </a:r>
            <a:r>
              <a:rPr lang="el-GR" sz="1600" i="1">
                <a:latin typeface="Century Gothic" pitchFamily="34" charset="0"/>
              </a:rPr>
              <a:t>;2011-</a:t>
            </a:r>
            <a:r>
              <a:rPr lang="en-US" sz="1600" i="1">
                <a:latin typeface="Century Gothic" pitchFamily="34" charset="0"/>
              </a:rPr>
              <a:t>Nelson et al</a:t>
            </a:r>
            <a:r>
              <a:rPr lang="el-GR" sz="1600" i="1">
                <a:latin typeface="Century Gothic" pitchFamily="34" charset="0"/>
              </a:rPr>
              <a:t>; 2009–</a:t>
            </a:r>
            <a:r>
              <a:rPr lang="en-US" sz="1600" i="1">
                <a:latin typeface="Century Gothic" pitchFamily="34" charset="0"/>
              </a:rPr>
              <a:t>Meissner et al</a:t>
            </a:r>
            <a:r>
              <a:rPr lang="el-GR" sz="1600" i="1">
                <a:latin typeface="Century Gothic" pitchFamily="34" charset="0"/>
              </a:rPr>
              <a:t>;2008–</a:t>
            </a:r>
            <a:r>
              <a:rPr lang="en-US" sz="1600" i="1">
                <a:latin typeface="Century Gothic" pitchFamily="34" charset="0"/>
              </a:rPr>
              <a:t> </a:t>
            </a:r>
            <a:r>
              <a:rPr lang="en-US" sz="1600" i="1" u="sng">
                <a:latin typeface="Century Gothic" pitchFamily="34" charset="0"/>
              </a:rPr>
              <a:t>www</a:t>
            </a:r>
            <a:r>
              <a:rPr lang="el-GR" sz="1600" i="1" u="sng">
                <a:latin typeface="Century Gothic" pitchFamily="34" charset="0"/>
              </a:rPr>
              <a:t>.</a:t>
            </a:r>
            <a:r>
              <a:rPr lang="en-US" sz="1600" i="1" u="sng">
                <a:latin typeface="Century Gothic" pitchFamily="34" charset="0"/>
              </a:rPr>
              <a:t>ahrg</a:t>
            </a:r>
            <a:r>
              <a:rPr lang="el-GR" sz="1600" i="1" u="sng">
                <a:latin typeface="Century Gothic" pitchFamily="34" charset="0"/>
              </a:rPr>
              <a:t>.</a:t>
            </a:r>
            <a:r>
              <a:rPr lang="en-US" sz="1600" i="1" u="sng">
                <a:latin typeface="Century Gothic" pitchFamily="34" charset="0"/>
              </a:rPr>
              <a:t>gov - </a:t>
            </a:r>
            <a:r>
              <a:rPr lang="en-US" sz="1600" i="1">
                <a:latin typeface="Century Gothic" pitchFamily="34" charset="0"/>
              </a:rPr>
              <a:t>Hewitt et al</a:t>
            </a:r>
            <a:r>
              <a:rPr lang="el-GR" sz="1600" i="1">
                <a:latin typeface="Century Gothic" pitchFamily="34" charset="0"/>
              </a:rPr>
              <a:t>;2004–</a:t>
            </a:r>
            <a:r>
              <a:rPr lang="en-US" sz="1600" i="1">
                <a:latin typeface="Century Gothic" pitchFamily="34" charset="0"/>
              </a:rPr>
              <a:t>Swan et al</a:t>
            </a:r>
            <a:r>
              <a:rPr lang="el-GR" sz="1600" i="1">
                <a:latin typeface="Century Gothic" pitchFamily="34" charset="0"/>
              </a:rPr>
              <a:t>;2003</a:t>
            </a: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95288" y="61913"/>
            <a:ext cx="8424862" cy="708025"/>
          </a:xfrm>
          <a:prstGeom prst="rect">
            <a:avLst/>
          </a:prstGeom>
          <a:noFill/>
          <a:ln w="9525">
            <a:noFill/>
            <a:miter lim="800000"/>
            <a:headEnd/>
            <a:tailEnd/>
          </a:ln>
          <a:effectLst/>
        </p:spPr>
        <p:txBody>
          <a:bodyPr anchor="ctr">
            <a:spAutoFit/>
          </a:bodyPr>
          <a:lstStyle/>
          <a:p>
            <a:pPr indent="228600" algn="ctr">
              <a:tabLst>
                <a:tab pos="450850" algn="l"/>
              </a:tabLst>
            </a:pPr>
            <a:r>
              <a:rPr lang="el-GR" sz="2000" b="1">
                <a:solidFill>
                  <a:srgbClr val="FF0000"/>
                </a:solidFill>
                <a:effectLst>
                  <a:outerShdw blurRad="38100" dist="38100" dir="2700000" algn="tl">
                    <a:srgbClr val="000000"/>
                  </a:outerShdw>
                </a:effectLst>
                <a:latin typeface="Arial Black" pitchFamily="34" charset="0"/>
                <a:cs typeface="Times New Roman" pitchFamily="18" charset="0"/>
              </a:rPr>
              <a:t>ΠΑΡΑΓΟΝΤΕΣ ΚΙΝΔΥΝΟΥ ΓΙΑ ΤΟΝ ΚΑΡΚΙΝΟ ΤΟΥ ΤΡΑΧΗΛΟΥ ΤΗΣ ΜΗΤΡΑΣ</a:t>
            </a:r>
            <a:endParaRPr lang="el-GR" sz="2000">
              <a:solidFill>
                <a:srgbClr val="FF0000"/>
              </a:solidFill>
              <a:effectLst>
                <a:outerShdw blurRad="38100" dist="38100" dir="2700000" algn="tl">
                  <a:srgbClr val="000000"/>
                </a:outerShdw>
              </a:effectLst>
              <a:latin typeface="Arial Black" pitchFamily="34" charset="0"/>
            </a:endParaRPr>
          </a:p>
        </p:txBody>
      </p:sp>
      <p:sp>
        <p:nvSpPr>
          <p:cNvPr id="17410" name="4 - Ορθογώνιο"/>
          <p:cNvSpPr>
            <a:spLocks noChangeArrowheads="1"/>
          </p:cNvSpPr>
          <p:nvPr/>
        </p:nvSpPr>
        <p:spPr bwMode="auto">
          <a:xfrm>
            <a:off x="0" y="765175"/>
            <a:ext cx="8712200" cy="6216650"/>
          </a:xfrm>
          <a:prstGeom prst="rect">
            <a:avLst/>
          </a:prstGeom>
          <a:noFill/>
          <a:ln w="9525">
            <a:noFill/>
            <a:miter lim="800000"/>
            <a:headEnd/>
            <a:tailEnd/>
          </a:ln>
        </p:spPr>
        <p:txBody>
          <a:bodyPr>
            <a:spAutoFit/>
          </a:bodyPr>
          <a:lstStyle/>
          <a:p>
            <a:pPr marL="457200" indent="-457200">
              <a:buFont typeface="Century Gothic" pitchFamily="34" charset="0"/>
              <a:buAutoNum type="arabicPeriod"/>
            </a:pPr>
            <a:r>
              <a:rPr lang="el-GR" b="1">
                <a:solidFill>
                  <a:srgbClr val="9A7500"/>
                </a:solidFill>
                <a:latin typeface="Arial Black" pitchFamily="34" charset="0"/>
              </a:rPr>
              <a:t>ΟΙ ΙΟΙ ΤΩΝ ΑΝΘΡΩΠΙΝΩΝ ΘΗΛΩΜΑΤΩΝ   (</a:t>
            </a:r>
            <a:r>
              <a:rPr lang="en-US" b="1">
                <a:solidFill>
                  <a:srgbClr val="9A7500"/>
                </a:solidFill>
                <a:latin typeface="Arial Black" pitchFamily="34" charset="0"/>
              </a:rPr>
              <a:t>HPV</a:t>
            </a:r>
            <a:r>
              <a:rPr lang="el-GR" b="1">
                <a:solidFill>
                  <a:srgbClr val="9A7500"/>
                </a:solidFill>
                <a:latin typeface="Arial Black" pitchFamily="34" charset="0"/>
              </a:rPr>
              <a:t>)</a:t>
            </a:r>
            <a:endParaRPr lang="en-US" b="1">
              <a:solidFill>
                <a:srgbClr val="9A7500"/>
              </a:solidFill>
              <a:latin typeface="Arial Black" pitchFamily="34" charset="0"/>
            </a:endParaRPr>
          </a:p>
          <a:p>
            <a:pPr marL="457200" indent="-457200">
              <a:buFont typeface="Century Gothic" pitchFamily="34" charset="0"/>
              <a:buAutoNum type="arabicPeriod"/>
            </a:pPr>
            <a:endParaRPr lang="en-US" b="1">
              <a:solidFill>
                <a:srgbClr val="9A7500"/>
              </a:solidFill>
              <a:latin typeface="Arial Black" pitchFamily="34" charset="0"/>
            </a:endParaRPr>
          </a:p>
          <a:p>
            <a:pPr marL="457200" indent="-457200">
              <a:buFont typeface="Century Gothic" pitchFamily="34" charset="0"/>
              <a:buAutoNum type="arabicPeriod"/>
            </a:pPr>
            <a:r>
              <a:rPr lang="el-GR" b="1">
                <a:solidFill>
                  <a:srgbClr val="9A7500"/>
                </a:solidFill>
                <a:latin typeface="Arial Black" pitchFamily="34" charset="0"/>
              </a:rPr>
              <a:t>ΚΑΠΝΙΣΜΑ</a:t>
            </a:r>
            <a:endParaRPr lang="en-US" b="1">
              <a:solidFill>
                <a:srgbClr val="9A7500"/>
              </a:solidFill>
              <a:latin typeface="Arial Black" pitchFamily="34" charset="0"/>
            </a:endParaRPr>
          </a:p>
          <a:p>
            <a:pPr marL="457200" indent="-457200">
              <a:buFont typeface="Century Gothic" pitchFamily="34" charset="0"/>
              <a:buAutoNum type="arabicPeriod"/>
            </a:pPr>
            <a:endParaRPr lang="en-US" b="1">
              <a:solidFill>
                <a:srgbClr val="9A7500"/>
              </a:solidFill>
              <a:latin typeface="Arial Black" pitchFamily="34" charset="0"/>
            </a:endParaRPr>
          </a:p>
          <a:p>
            <a:pPr marL="457200" indent="-457200">
              <a:buFont typeface="Century Gothic" pitchFamily="34" charset="0"/>
              <a:buAutoNum type="arabicPeriod"/>
            </a:pPr>
            <a:r>
              <a:rPr lang="el-GR" b="1">
                <a:solidFill>
                  <a:srgbClr val="9A7500"/>
                </a:solidFill>
                <a:latin typeface="Arial Black" pitchFamily="34" charset="0"/>
              </a:rPr>
              <a:t>ΑΝΟΣΟΚΑΤΑΣΤΟΛΗ</a:t>
            </a:r>
            <a:endParaRPr lang="en-US" b="1">
              <a:solidFill>
                <a:srgbClr val="9A7500"/>
              </a:solidFill>
              <a:latin typeface="Arial Black" pitchFamily="34" charset="0"/>
            </a:endParaRPr>
          </a:p>
          <a:p>
            <a:pPr marL="457200" indent="-457200">
              <a:buFont typeface="Century Gothic" pitchFamily="34" charset="0"/>
              <a:buAutoNum type="arabicPeriod"/>
            </a:pPr>
            <a:endParaRPr lang="en-US" b="1">
              <a:solidFill>
                <a:srgbClr val="9A7500"/>
              </a:solidFill>
              <a:latin typeface="Arial Black" pitchFamily="34" charset="0"/>
            </a:endParaRPr>
          </a:p>
          <a:p>
            <a:pPr marL="457200" indent="-457200">
              <a:buFont typeface="Century Gothic" pitchFamily="34" charset="0"/>
              <a:buAutoNum type="arabicPeriod"/>
            </a:pPr>
            <a:r>
              <a:rPr lang="el-GR" b="1">
                <a:solidFill>
                  <a:srgbClr val="9A7500"/>
                </a:solidFill>
                <a:latin typeface="Arial Black" pitchFamily="34" charset="0"/>
              </a:rPr>
              <a:t>ΔΙΑΤΡΟΦΗ</a:t>
            </a:r>
            <a:endParaRPr lang="en-US" b="1">
              <a:solidFill>
                <a:srgbClr val="9A7500"/>
              </a:solidFill>
              <a:latin typeface="Arial Black" pitchFamily="34" charset="0"/>
            </a:endParaRPr>
          </a:p>
          <a:p>
            <a:pPr marL="457200" indent="-457200">
              <a:buFont typeface="Century Gothic" pitchFamily="34" charset="0"/>
              <a:buAutoNum type="arabicPeriod"/>
            </a:pPr>
            <a:endParaRPr lang="en-US" b="1">
              <a:solidFill>
                <a:srgbClr val="9A7500"/>
              </a:solidFill>
              <a:latin typeface="Arial Black" pitchFamily="34" charset="0"/>
            </a:endParaRPr>
          </a:p>
          <a:p>
            <a:pPr marL="457200" indent="-457200">
              <a:buFont typeface="Century Gothic" pitchFamily="34" charset="0"/>
              <a:buAutoNum type="arabicPeriod"/>
            </a:pPr>
            <a:r>
              <a:rPr lang="el-GR" b="1">
                <a:solidFill>
                  <a:srgbClr val="9A7500"/>
                </a:solidFill>
                <a:latin typeface="Arial Black" pitchFamily="34" charset="0"/>
              </a:rPr>
              <a:t>ΧΛΑΜΥΔΙΑ</a:t>
            </a:r>
            <a:endParaRPr lang="en-US" b="1">
              <a:solidFill>
                <a:srgbClr val="9A7500"/>
              </a:solidFill>
              <a:latin typeface="Arial Black" pitchFamily="34" charset="0"/>
            </a:endParaRPr>
          </a:p>
          <a:p>
            <a:pPr marL="457200" indent="-457200">
              <a:buFont typeface="Century Gothic" pitchFamily="34" charset="0"/>
              <a:buAutoNum type="arabicPeriod"/>
            </a:pPr>
            <a:endParaRPr lang="en-US" b="1">
              <a:solidFill>
                <a:srgbClr val="9A7500"/>
              </a:solidFill>
              <a:latin typeface="Arial Black" pitchFamily="34" charset="0"/>
            </a:endParaRPr>
          </a:p>
          <a:p>
            <a:pPr marL="457200" indent="-457200">
              <a:buFont typeface="Century Gothic" pitchFamily="34" charset="0"/>
              <a:buAutoNum type="arabicPeriod"/>
            </a:pPr>
            <a:r>
              <a:rPr lang="el-GR" b="1">
                <a:solidFill>
                  <a:srgbClr val="9A7500"/>
                </a:solidFill>
                <a:latin typeface="Arial Black" pitchFamily="34" charset="0"/>
              </a:rPr>
              <a:t>ΑΝΤΙΣΥΛΛΗΠΤΙΚΑ ΧΑΠΙΑ</a:t>
            </a:r>
            <a:endParaRPr lang="en-US" b="1">
              <a:solidFill>
                <a:srgbClr val="9A7500"/>
              </a:solidFill>
              <a:latin typeface="Arial Black" pitchFamily="34" charset="0"/>
            </a:endParaRPr>
          </a:p>
          <a:p>
            <a:pPr marL="457200" indent="-457200">
              <a:buFont typeface="Century Gothic" pitchFamily="34" charset="0"/>
              <a:buAutoNum type="arabicPeriod"/>
            </a:pPr>
            <a:endParaRPr lang="en-US" b="1">
              <a:solidFill>
                <a:srgbClr val="9A7500"/>
              </a:solidFill>
              <a:latin typeface="Arial Black" pitchFamily="34" charset="0"/>
            </a:endParaRPr>
          </a:p>
          <a:p>
            <a:pPr marL="457200" indent="-457200">
              <a:buFont typeface="Century Gothic" pitchFamily="34" charset="0"/>
              <a:buAutoNum type="arabicPeriod"/>
            </a:pPr>
            <a:r>
              <a:rPr lang="el-GR" b="1">
                <a:solidFill>
                  <a:srgbClr val="9A7500"/>
                </a:solidFill>
                <a:latin typeface="Arial Black" pitchFamily="34" charset="0"/>
              </a:rPr>
              <a:t>ΠΟΛΛΕΣ ΤΕΛΕΙΟΜΗΝΕΣ ΚΥΗΣΕΙΣ</a:t>
            </a:r>
            <a:endParaRPr lang="en-US" b="1">
              <a:solidFill>
                <a:srgbClr val="9A7500"/>
              </a:solidFill>
              <a:latin typeface="Arial Black" pitchFamily="34" charset="0"/>
            </a:endParaRPr>
          </a:p>
          <a:p>
            <a:pPr marL="457200" indent="-457200">
              <a:buFont typeface="Century Gothic" pitchFamily="34" charset="0"/>
              <a:buAutoNum type="arabicPeriod"/>
            </a:pPr>
            <a:endParaRPr lang="el-GR" b="1">
              <a:solidFill>
                <a:srgbClr val="9A7500"/>
              </a:solidFill>
              <a:latin typeface="Arial Black" pitchFamily="34" charset="0"/>
            </a:endParaRPr>
          </a:p>
          <a:p>
            <a:pPr marL="457200" indent="-457200">
              <a:buFont typeface="Century Gothic" pitchFamily="34" charset="0"/>
              <a:buAutoNum type="arabicPeriod"/>
            </a:pPr>
            <a:r>
              <a:rPr lang="el-GR" b="1">
                <a:solidFill>
                  <a:srgbClr val="9A7500"/>
                </a:solidFill>
                <a:latin typeface="Arial Black" pitchFamily="34" charset="0"/>
              </a:rPr>
              <a:t>ΝΕΑΡΗ ΗΛΙΚΙΑ ΚΑΤΑ ΤΗΝ ΠΡΩΤΗ ΤΕΛΕΙΟΜΗΝΗ ΚΥΗΣΗ</a:t>
            </a:r>
            <a:endParaRPr lang="en-US" b="1">
              <a:solidFill>
                <a:srgbClr val="9A7500"/>
              </a:solidFill>
              <a:latin typeface="Arial Black" pitchFamily="34" charset="0"/>
            </a:endParaRPr>
          </a:p>
          <a:p>
            <a:pPr marL="457200" indent="-457200">
              <a:buFont typeface="Century Gothic" pitchFamily="34" charset="0"/>
              <a:buAutoNum type="arabicPeriod"/>
            </a:pPr>
            <a:endParaRPr lang="el-GR" b="1">
              <a:solidFill>
                <a:srgbClr val="9A7500"/>
              </a:solidFill>
              <a:latin typeface="Arial Black" pitchFamily="34" charset="0"/>
            </a:endParaRPr>
          </a:p>
          <a:p>
            <a:pPr marL="457200" indent="-457200">
              <a:buFont typeface="Century Gothic" pitchFamily="34" charset="0"/>
              <a:buAutoNum type="arabicPeriod"/>
            </a:pPr>
            <a:r>
              <a:rPr lang="el-GR" b="1">
                <a:solidFill>
                  <a:srgbClr val="9A7500"/>
                </a:solidFill>
                <a:latin typeface="Arial Black" pitchFamily="34" charset="0"/>
              </a:rPr>
              <a:t>ΦΤΩΧΕΙΑ</a:t>
            </a:r>
            <a:endParaRPr lang="en-US" b="1">
              <a:solidFill>
                <a:srgbClr val="9A7500"/>
              </a:solidFill>
              <a:latin typeface="Arial Black" pitchFamily="34" charset="0"/>
            </a:endParaRPr>
          </a:p>
          <a:p>
            <a:pPr marL="457200" indent="-457200">
              <a:buFont typeface="Century Gothic" pitchFamily="34" charset="0"/>
              <a:buAutoNum type="arabicPeriod"/>
            </a:pPr>
            <a:endParaRPr lang="en-US" b="1">
              <a:solidFill>
                <a:srgbClr val="9A7500"/>
              </a:solidFill>
              <a:latin typeface="Arial Black" pitchFamily="34" charset="0"/>
            </a:endParaRPr>
          </a:p>
          <a:p>
            <a:pPr marL="457200" indent="-457200">
              <a:buFont typeface="Century Gothic" pitchFamily="34" charset="0"/>
              <a:buAutoNum type="arabicPeriod"/>
            </a:pPr>
            <a:r>
              <a:rPr lang="el-GR" b="1">
                <a:solidFill>
                  <a:srgbClr val="9A7500"/>
                </a:solidFill>
                <a:latin typeface="Arial Black" pitchFamily="34" charset="0"/>
              </a:rPr>
              <a:t>ΔΙΕΘΥΛΣΤΙΛΒΕΣΤΡΟΛΗ (</a:t>
            </a:r>
            <a:r>
              <a:rPr lang="en-US" b="1">
                <a:solidFill>
                  <a:srgbClr val="9A7500"/>
                </a:solidFill>
                <a:latin typeface="Arial Black" pitchFamily="34" charset="0"/>
              </a:rPr>
              <a:t>DES</a:t>
            </a:r>
            <a:r>
              <a:rPr lang="el-GR" b="1">
                <a:solidFill>
                  <a:srgbClr val="9A7500"/>
                </a:solidFill>
                <a:latin typeface="Arial Black" pitchFamily="34" charset="0"/>
              </a:rPr>
              <a:t>)</a:t>
            </a:r>
            <a:endParaRPr lang="en-US" b="1">
              <a:solidFill>
                <a:srgbClr val="9A7500"/>
              </a:solidFill>
              <a:latin typeface="Arial Black" pitchFamily="34" charset="0"/>
            </a:endParaRPr>
          </a:p>
          <a:p>
            <a:pPr marL="457200" indent="-457200">
              <a:buFont typeface="Century Gothic" pitchFamily="34" charset="0"/>
              <a:buAutoNum type="arabicPeriod"/>
            </a:pPr>
            <a:endParaRPr lang="en-US" b="1">
              <a:solidFill>
                <a:srgbClr val="9A7500"/>
              </a:solidFill>
              <a:latin typeface="Arial Black" pitchFamily="34" charset="0"/>
            </a:endParaRPr>
          </a:p>
          <a:p>
            <a:pPr marL="457200" indent="-457200">
              <a:buFont typeface="Century Gothic" pitchFamily="34" charset="0"/>
              <a:buAutoNum type="arabicPeriod"/>
            </a:pPr>
            <a:r>
              <a:rPr lang="el-GR" b="1">
                <a:solidFill>
                  <a:srgbClr val="9A7500"/>
                </a:solidFill>
                <a:latin typeface="Arial Black" pitchFamily="34" charset="0"/>
              </a:rPr>
              <a:t>ΟΙΚΟΓΕΝΕΙΑΚΟ ΙΣΤΟΡΙΚΟ ΚΑΡΚΙΝΟΥ ΤΡΑΧΗΛΟΥ ΜΗΤΡΑΣ</a:t>
            </a:r>
          </a:p>
          <a:p>
            <a:pPr marL="457200" indent="-457200"/>
            <a:endParaRPr lang="el-GR" sz="2000" b="1">
              <a:solidFill>
                <a:srgbClr val="9A7500"/>
              </a:solidFill>
              <a:latin typeface="Arial Black" pitchFamily="34" charset="0"/>
            </a:endParaRPr>
          </a:p>
        </p:txBody>
      </p:sp>
      <p:sp>
        <p:nvSpPr>
          <p:cNvPr id="17411" name="3 - Ορθογώνιο"/>
          <p:cNvSpPr>
            <a:spLocks noChangeArrowheads="1"/>
          </p:cNvSpPr>
          <p:nvPr/>
        </p:nvSpPr>
        <p:spPr bwMode="auto">
          <a:xfrm>
            <a:off x="3132138" y="6519863"/>
            <a:ext cx="1924050" cy="338137"/>
          </a:xfrm>
          <a:prstGeom prst="rect">
            <a:avLst/>
          </a:prstGeom>
          <a:noFill/>
          <a:ln w="9525">
            <a:noFill/>
            <a:miter lim="800000"/>
            <a:headEnd/>
            <a:tailEnd/>
          </a:ln>
        </p:spPr>
        <p:txBody>
          <a:bodyPr wrap="none">
            <a:spAutoFit/>
          </a:bodyPr>
          <a:lstStyle/>
          <a:p>
            <a:r>
              <a:rPr lang="en-US" sz="1600" u="sng">
                <a:latin typeface="Century Gothic" pitchFamily="34" charset="0"/>
                <a:hlinkClick r:id="rId2"/>
              </a:rPr>
              <a:t>www</a:t>
            </a:r>
            <a:r>
              <a:rPr lang="el-GR" sz="1600" u="sng">
                <a:latin typeface="Century Gothic" pitchFamily="34" charset="0"/>
                <a:hlinkClick r:id="rId2"/>
              </a:rPr>
              <a:t>.</a:t>
            </a:r>
            <a:r>
              <a:rPr lang="en-US" sz="1600" u="sng">
                <a:latin typeface="Century Gothic" pitchFamily="34" charset="0"/>
                <a:hlinkClick r:id="rId2"/>
              </a:rPr>
              <a:t>cancer</a:t>
            </a:r>
            <a:r>
              <a:rPr lang="el-GR" sz="1600" u="sng">
                <a:latin typeface="Century Gothic" pitchFamily="34" charset="0"/>
                <a:hlinkClick r:id="rId2"/>
              </a:rPr>
              <a:t>.</a:t>
            </a:r>
            <a:r>
              <a:rPr lang="en-US" sz="1600" u="sng">
                <a:latin typeface="Century Gothic" pitchFamily="34" charset="0"/>
                <a:hlinkClick r:id="rId2"/>
              </a:rPr>
              <a:t>org</a:t>
            </a:r>
            <a:endParaRPr lang="el-GR" sz="1600">
              <a:latin typeface="Century Gothic" pitchFamily="34" charset="0"/>
            </a:endParaRP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6964363"/>
          </a:xfrm>
          <a:prstGeom prst="rect">
            <a:avLst/>
          </a:prstGeom>
          <a:ln>
            <a:solidFill>
              <a:schemeClr val="bg1"/>
            </a:solidFill>
          </a:ln>
        </p:spPr>
        <p:txBody>
          <a:bodyPr>
            <a:spAutoFit/>
          </a:bodyPr>
          <a:lstStyle/>
          <a:p>
            <a:pPr algn="ctr"/>
            <a:r>
              <a:rPr lang="el-GR" sz="2400" b="1" dirty="0">
                <a:solidFill>
                  <a:srgbClr val="FF0000"/>
                </a:solidFill>
                <a:effectLst>
                  <a:outerShdw blurRad="38100" dist="38100" dir="2700000" algn="tl">
                    <a:srgbClr val="000000"/>
                  </a:outerShdw>
                </a:effectLst>
                <a:latin typeface="Arial Black" pitchFamily="34" charset="0"/>
              </a:rPr>
              <a:t>ΥΛΙΚΟ ΚΑΙ ΜΕΘΟΔΟΛΟΓΙΑ</a:t>
            </a:r>
          </a:p>
          <a:p>
            <a:pPr algn="ctr"/>
            <a:endParaRPr lang="en-US" sz="2400" b="1" dirty="0">
              <a:solidFill>
                <a:srgbClr val="FF0000"/>
              </a:solidFill>
              <a:latin typeface="Arial Black" pitchFamily="34" charset="0"/>
            </a:endParaRPr>
          </a:p>
          <a:p>
            <a:pPr algn="just"/>
            <a:r>
              <a:rPr lang="el-GR" sz="2000" b="1" dirty="0">
                <a:solidFill>
                  <a:srgbClr val="003300"/>
                </a:solidFill>
                <a:latin typeface="Arial Black" pitchFamily="34" charset="0"/>
              </a:rPr>
              <a:t>Ερωτηματολόγια</a:t>
            </a:r>
            <a:r>
              <a:rPr lang="el-GR" sz="2400" b="1" dirty="0">
                <a:solidFill>
                  <a:srgbClr val="003300"/>
                </a:solidFill>
                <a:latin typeface="Arial Black" pitchFamily="34" charset="0"/>
              </a:rPr>
              <a:t>          </a:t>
            </a:r>
            <a:r>
              <a:rPr lang="el-GR" b="1" dirty="0">
                <a:solidFill>
                  <a:srgbClr val="003300"/>
                </a:solidFill>
                <a:latin typeface="Arial Black" pitchFamily="34" charset="0"/>
              </a:rPr>
              <a:t>150 στα Ιατρεία Αλίμου &amp;        ΤΜΥ ΙΚΑ-ΕΤΑΜ</a:t>
            </a:r>
          </a:p>
          <a:p>
            <a:pPr algn="just"/>
            <a:r>
              <a:rPr lang="el-GR" b="1" dirty="0">
                <a:solidFill>
                  <a:srgbClr val="003300"/>
                </a:solidFill>
                <a:latin typeface="Arial Black" pitchFamily="34" charset="0"/>
              </a:rPr>
              <a:t> </a:t>
            </a:r>
            <a:r>
              <a:rPr lang="en-US" b="1" dirty="0">
                <a:solidFill>
                  <a:srgbClr val="003300"/>
                </a:solidFill>
                <a:latin typeface="Arial Black" pitchFamily="34" charset="0"/>
              </a:rPr>
              <a:t>300</a:t>
            </a:r>
            <a:r>
              <a:rPr lang="el-GR" b="1" dirty="0">
                <a:solidFill>
                  <a:srgbClr val="003300"/>
                </a:solidFill>
                <a:latin typeface="Arial Black" pitchFamily="34" charset="0"/>
              </a:rPr>
              <a:t>                                    150 στο ΣΠΜΠ</a:t>
            </a:r>
            <a:r>
              <a:rPr lang="en-US" b="1" dirty="0">
                <a:solidFill>
                  <a:srgbClr val="003300"/>
                </a:solidFill>
                <a:latin typeface="Arial Black" pitchFamily="34" charset="0"/>
              </a:rPr>
              <a:t> </a:t>
            </a:r>
            <a:r>
              <a:rPr lang="el-GR" b="1" dirty="0">
                <a:solidFill>
                  <a:srgbClr val="003300"/>
                </a:solidFill>
                <a:latin typeface="Arial Black" pitchFamily="34" charset="0"/>
              </a:rPr>
              <a:t>&amp;</a:t>
            </a:r>
            <a:r>
              <a:rPr lang="en-US" b="1" dirty="0">
                <a:solidFill>
                  <a:srgbClr val="003300"/>
                </a:solidFill>
                <a:latin typeface="Arial Black" pitchFamily="34" charset="0"/>
              </a:rPr>
              <a:t> </a:t>
            </a:r>
            <a:r>
              <a:rPr lang="el-GR" b="1" dirty="0">
                <a:solidFill>
                  <a:srgbClr val="003300"/>
                </a:solidFill>
                <a:latin typeface="Arial Black" pitchFamily="34" charset="0"/>
              </a:rPr>
              <a:t>Ε Τζιτζιφιών     ΚΑΛΛΙΘΕΑΣ</a:t>
            </a:r>
          </a:p>
          <a:p>
            <a:pPr algn="just"/>
            <a:r>
              <a:rPr lang="el-GR" b="1" dirty="0">
                <a:solidFill>
                  <a:srgbClr val="003300"/>
                </a:solidFill>
                <a:latin typeface="Arial Black" pitchFamily="34" charset="0"/>
              </a:rPr>
              <a:t>                                                            </a:t>
            </a:r>
          </a:p>
          <a:p>
            <a:pPr algn="just"/>
            <a:r>
              <a:rPr lang="el-GR" b="1" dirty="0">
                <a:solidFill>
                  <a:srgbClr val="003300"/>
                </a:solidFill>
                <a:latin typeface="Arial Black" pitchFamily="34" charset="0"/>
              </a:rPr>
              <a:t>                                                                            </a:t>
            </a:r>
          </a:p>
          <a:p>
            <a:pPr algn="just"/>
            <a:r>
              <a:rPr lang="el-GR" b="1" dirty="0">
                <a:solidFill>
                  <a:srgbClr val="003300"/>
                </a:solidFill>
                <a:latin typeface="Arial Black" pitchFamily="34" charset="0"/>
              </a:rPr>
              <a:t>                                                         περιγραφή δεδομένων &amp;</a:t>
            </a:r>
          </a:p>
          <a:p>
            <a:pPr algn="just"/>
            <a:r>
              <a:rPr lang="el-GR" b="1" dirty="0">
                <a:latin typeface="Arial Black" pitchFamily="34" charset="0"/>
              </a:rPr>
              <a:t>                                                                </a:t>
            </a:r>
            <a:r>
              <a:rPr lang="el-GR" b="1" dirty="0">
                <a:solidFill>
                  <a:srgbClr val="003300"/>
                </a:solidFill>
                <a:latin typeface="Arial Black" pitchFamily="34" charset="0"/>
              </a:rPr>
              <a:t>χ</a:t>
            </a:r>
            <a:r>
              <a:rPr lang="el-GR" b="1" dirty="0">
                <a:solidFill>
                  <a:srgbClr val="003300"/>
                </a:solidFill>
              </a:rPr>
              <a:t>2</a:t>
            </a:r>
            <a:r>
              <a:rPr lang="el-GR" b="1" dirty="0">
                <a:solidFill>
                  <a:srgbClr val="003300"/>
                </a:solidFill>
                <a:latin typeface="Arial Black" pitchFamily="34" charset="0"/>
              </a:rPr>
              <a:t> έλεγχος</a:t>
            </a:r>
          </a:p>
          <a:p>
            <a:pPr algn="just"/>
            <a:endParaRPr lang="el-GR" b="1" dirty="0">
              <a:solidFill>
                <a:srgbClr val="003300"/>
              </a:solidFill>
              <a:latin typeface="Arial Black" pitchFamily="34" charset="0"/>
            </a:endParaRPr>
          </a:p>
          <a:p>
            <a:pPr algn="just"/>
            <a:r>
              <a:rPr lang="el-GR" b="1" dirty="0">
                <a:solidFill>
                  <a:srgbClr val="003300"/>
                </a:solidFill>
                <a:latin typeface="Arial Black" pitchFamily="34" charset="0"/>
              </a:rPr>
              <a:t>Ερωτήσεις κλειστού</a:t>
            </a:r>
          </a:p>
          <a:p>
            <a:pPr algn="just"/>
            <a:r>
              <a:rPr lang="el-GR" b="1" dirty="0">
                <a:solidFill>
                  <a:srgbClr val="003300"/>
                </a:solidFill>
                <a:latin typeface="Arial Black" pitchFamily="34" charset="0"/>
              </a:rPr>
              <a:t>&amp; ανοιχτού τύπου</a:t>
            </a:r>
          </a:p>
          <a:p>
            <a:pPr algn="just"/>
            <a:endParaRPr lang="el-GR" b="1" dirty="0">
              <a:solidFill>
                <a:srgbClr val="003300"/>
              </a:solidFill>
              <a:latin typeface="Arial Black" pitchFamily="34" charset="0"/>
            </a:endParaRPr>
          </a:p>
          <a:p>
            <a:pPr algn="just"/>
            <a:endParaRPr lang="el-GR" b="1" dirty="0">
              <a:solidFill>
                <a:srgbClr val="003300"/>
              </a:solidFill>
              <a:latin typeface="Arial Black" pitchFamily="34" charset="0"/>
            </a:endParaRPr>
          </a:p>
          <a:p>
            <a:pPr algn="just"/>
            <a:endParaRPr lang="el-GR" b="1" dirty="0">
              <a:solidFill>
                <a:srgbClr val="003300"/>
              </a:solidFill>
              <a:latin typeface="Arial Black" pitchFamily="34" charset="0"/>
            </a:endParaRPr>
          </a:p>
          <a:p>
            <a:pPr algn="just"/>
            <a:r>
              <a:rPr lang="en-US" b="1" dirty="0">
                <a:solidFill>
                  <a:srgbClr val="003300"/>
                </a:solidFill>
                <a:latin typeface="Arial Black" pitchFamily="34" charset="0"/>
              </a:rPr>
              <a:t>      </a:t>
            </a:r>
            <a:r>
              <a:rPr lang="el-GR" b="1" dirty="0">
                <a:solidFill>
                  <a:srgbClr val="003300"/>
                </a:solidFill>
                <a:latin typeface="Arial Black" pitchFamily="34" charset="0"/>
              </a:rPr>
              <a:t>4 ενότητες</a:t>
            </a:r>
            <a:endParaRPr lang="en-US" b="1" dirty="0">
              <a:solidFill>
                <a:srgbClr val="003300"/>
              </a:solidFill>
              <a:latin typeface="Arial Black" pitchFamily="34" charset="0"/>
            </a:endParaRPr>
          </a:p>
          <a:p>
            <a:pPr algn="just"/>
            <a:endParaRPr lang="el-GR" b="1" dirty="0">
              <a:solidFill>
                <a:srgbClr val="003300"/>
              </a:solidFill>
              <a:latin typeface="Arial Black" pitchFamily="34" charset="0"/>
            </a:endParaRPr>
          </a:p>
          <a:p>
            <a:pPr algn="just"/>
            <a:r>
              <a:rPr lang="el-GR" b="1" dirty="0">
                <a:solidFill>
                  <a:srgbClr val="003300"/>
                </a:solidFill>
                <a:latin typeface="Arial Black" pitchFamily="34" charset="0"/>
              </a:rPr>
              <a:t>   Α. δημογραφικά στοιχεία</a:t>
            </a:r>
          </a:p>
          <a:p>
            <a:pPr algn="just"/>
            <a:r>
              <a:rPr lang="el-GR" b="1" dirty="0">
                <a:solidFill>
                  <a:srgbClr val="003300"/>
                </a:solidFill>
                <a:latin typeface="Arial Black" pitchFamily="34" charset="0"/>
              </a:rPr>
              <a:t>   Β. στοιχεία για τον καρκίνο τραχήλου μήτρας,</a:t>
            </a:r>
          </a:p>
          <a:p>
            <a:pPr algn="just"/>
            <a:r>
              <a:rPr lang="el-GR" b="1" dirty="0">
                <a:solidFill>
                  <a:srgbClr val="003300"/>
                </a:solidFill>
                <a:latin typeface="Arial Black" pitchFamily="34" charset="0"/>
              </a:rPr>
              <a:t>        το Παπ-τεστ &amp; στοιχεία συμπεριφοράς</a:t>
            </a:r>
          </a:p>
          <a:p>
            <a:pPr algn="just"/>
            <a:r>
              <a:rPr lang="el-GR" b="1" dirty="0">
                <a:solidFill>
                  <a:srgbClr val="003300"/>
                </a:solidFill>
                <a:latin typeface="Arial Black" pitchFamily="34" charset="0"/>
              </a:rPr>
              <a:t>   Γ. στοιχεία για τον </a:t>
            </a:r>
            <a:r>
              <a:rPr lang="en-US" b="1" dirty="0">
                <a:solidFill>
                  <a:srgbClr val="003300"/>
                </a:solidFill>
                <a:latin typeface="Arial Black" pitchFamily="34" charset="0"/>
              </a:rPr>
              <a:t>HPV</a:t>
            </a:r>
            <a:r>
              <a:rPr lang="el-GR" b="1" dirty="0">
                <a:solidFill>
                  <a:srgbClr val="003300"/>
                </a:solidFill>
                <a:latin typeface="Arial Black" pitchFamily="34" charset="0"/>
              </a:rPr>
              <a:t> &amp; τον εμβόλιο</a:t>
            </a:r>
          </a:p>
          <a:p>
            <a:pPr algn="just"/>
            <a:r>
              <a:rPr lang="el-GR" b="1" dirty="0">
                <a:solidFill>
                  <a:srgbClr val="003300"/>
                </a:solidFill>
                <a:latin typeface="Arial Black" pitchFamily="34" charset="0"/>
              </a:rPr>
              <a:t>   Δ. στάση για την προληπτική ιατρική</a:t>
            </a:r>
          </a:p>
          <a:p>
            <a:pPr algn="just"/>
            <a:endParaRPr lang="el-GR" b="1" dirty="0">
              <a:solidFill>
                <a:srgbClr val="003300"/>
              </a:solidFill>
              <a:latin typeface="Arial Black" pitchFamily="34" charset="0"/>
            </a:endParaRPr>
          </a:p>
          <a:p>
            <a:pPr algn="just"/>
            <a:endParaRPr lang="el-GR" b="1" dirty="0">
              <a:solidFill>
                <a:srgbClr val="003300"/>
              </a:solidFill>
              <a:latin typeface="Arial Black" pitchFamily="34" charset="0"/>
            </a:endParaRPr>
          </a:p>
          <a:p>
            <a:pPr algn="just"/>
            <a:r>
              <a:rPr lang="el-GR" b="1" dirty="0">
                <a:latin typeface="Arial Black" pitchFamily="34" charset="0"/>
              </a:rPr>
              <a:t>                </a:t>
            </a:r>
            <a:endParaRPr lang="en-US" b="1" dirty="0">
              <a:latin typeface="Arial Black" pitchFamily="34" charset="0"/>
            </a:endParaRPr>
          </a:p>
        </p:txBody>
      </p:sp>
      <p:sp>
        <p:nvSpPr>
          <p:cNvPr id="7" name="6 - Δεξιό βέλος"/>
          <p:cNvSpPr/>
          <p:nvPr/>
        </p:nvSpPr>
        <p:spPr>
          <a:xfrm>
            <a:off x="2483769" y="908720"/>
            <a:ext cx="720080" cy="217488"/>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solidFill>
                <a:schemeClr val="tx1"/>
              </a:solidFill>
            </a:endParaRPr>
          </a:p>
        </p:txBody>
      </p:sp>
      <p:sp>
        <p:nvSpPr>
          <p:cNvPr id="12" name="11 - Βέλος προς τα κάτω"/>
          <p:cNvSpPr/>
          <p:nvPr/>
        </p:nvSpPr>
        <p:spPr>
          <a:xfrm>
            <a:off x="5651500" y="1412875"/>
            <a:ext cx="288925" cy="50323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cxnSp>
        <p:nvCxnSpPr>
          <p:cNvPr id="14" name="13 - Ευθύγραμμο βέλος σύνδεσης"/>
          <p:cNvCxnSpPr/>
          <p:nvPr/>
        </p:nvCxnSpPr>
        <p:spPr>
          <a:xfrm>
            <a:off x="1187450" y="1341438"/>
            <a:ext cx="0" cy="15113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18 - Ευθύγραμμο βέλος σύνδεσης"/>
          <p:cNvCxnSpPr/>
          <p:nvPr/>
        </p:nvCxnSpPr>
        <p:spPr>
          <a:xfrm>
            <a:off x="1187450" y="3284538"/>
            <a:ext cx="0" cy="79216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8440" name="Picture 8"/>
          <p:cNvPicPr>
            <a:picLocks noChangeAspect="1" noChangeArrowheads="1"/>
          </p:cNvPicPr>
          <p:nvPr/>
        </p:nvPicPr>
        <p:blipFill>
          <a:blip r:embed="rId2" cstate="print"/>
          <a:srcRect l="23714" t="12665" r="5295"/>
          <a:stretch>
            <a:fillRect/>
          </a:stretch>
        </p:blipFill>
        <p:spPr bwMode="auto">
          <a:xfrm>
            <a:off x="7092950" y="3213100"/>
            <a:ext cx="1511300" cy="1992313"/>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7294305"/>
          </a:xfrm>
          <a:prstGeom prst="rect">
            <a:avLst/>
          </a:prstGeom>
          <a:ln>
            <a:solidFill>
              <a:schemeClr val="tx1"/>
            </a:solidFill>
            <a:prstDash val="solid"/>
          </a:ln>
        </p:spPr>
        <p:txBody>
          <a:bodyPr>
            <a:spAutoFit/>
          </a:bodyPr>
          <a:lstStyle/>
          <a:p>
            <a:pPr algn="just" fontAlgn="auto">
              <a:spcBef>
                <a:spcPts val="0"/>
              </a:spcBef>
              <a:spcAft>
                <a:spcPts val="0"/>
              </a:spcAft>
              <a:defRPr/>
            </a:pPr>
            <a:r>
              <a:rPr lang="el-GR" sz="2400" b="1" dirty="0">
                <a:solidFill>
                  <a:srgbClr val="FF0000"/>
                </a:solidFill>
                <a:latin typeface="Arial Black" pitchFamily="34" charset="0"/>
                <a:cs typeface="+mn-cs"/>
              </a:rPr>
              <a:t>                 </a:t>
            </a:r>
            <a:r>
              <a:rPr lang="el-GR" sz="2400" b="1" dirty="0">
                <a:solidFill>
                  <a:srgbClr val="FF0000"/>
                </a:solidFill>
                <a:effectLst>
                  <a:outerShdw blurRad="38100" dist="38100" dir="2700000" algn="tl">
                    <a:srgbClr val="000000">
                      <a:alpha val="43137"/>
                    </a:srgbClr>
                  </a:outerShdw>
                </a:effectLst>
                <a:latin typeface="Arial Black" pitchFamily="34" charset="0"/>
                <a:cs typeface="+mn-cs"/>
              </a:rPr>
              <a:t>ΑΠΟΤΕΛΕΣΜΑΤΑ - ΣΥΖΗΤΗΣΗ</a:t>
            </a:r>
          </a:p>
          <a:p>
            <a:pPr algn="just" fontAlgn="auto">
              <a:spcBef>
                <a:spcPts val="0"/>
              </a:spcBef>
              <a:spcAft>
                <a:spcPts val="0"/>
              </a:spcAft>
              <a:defRPr/>
            </a:pPr>
            <a:r>
              <a:rPr lang="el-GR" sz="2400" b="1" dirty="0">
                <a:solidFill>
                  <a:srgbClr val="FF0000"/>
                </a:solidFill>
                <a:latin typeface="Arial Black" pitchFamily="34" charset="0"/>
                <a:cs typeface="+mn-cs"/>
              </a:rPr>
              <a:t>                   </a:t>
            </a:r>
            <a:r>
              <a:rPr lang="el-GR" sz="2400" b="1" dirty="0">
                <a:solidFill>
                  <a:srgbClr val="006600"/>
                </a:solidFill>
                <a:latin typeface="Arial Black" pitchFamily="34" charset="0"/>
                <a:cs typeface="+mn-cs"/>
              </a:rPr>
              <a:t>Α. ΓΝΩΣΗ ΓΙΑ ΤΟ ΠΑΠ-ΤΕΣΤ</a:t>
            </a:r>
            <a:endParaRPr lang="el-GR" sz="2400" b="1" dirty="0">
              <a:solidFill>
                <a:srgbClr val="FF0000"/>
              </a:solidFill>
              <a:latin typeface="Arial Black" pitchFamily="34" charset="0"/>
              <a:cs typeface="+mn-cs"/>
            </a:endParaRPr>
          </a:p>
          <a:p>
            <a:pPr algn="just" fontAlgn="auto">
              <a:spcBef>
                <a:spcPts val="0"/>
              </a:spcBef>
              <a:spcAft>
                <a:spcPts val="0"/>
              </a:spcAft>
              <a:buClr>
                <a:srgbClr val="FF0000"/>
              </a:buClr>
              <a:buFont typeface="Wingdings" pitchFamily="2" charset="2"/>
              <a:buChar char="Ø"/>
              <a:defRPr/>
            </a:pPr>
            <a:r>
              <a:rPr lang="el-GR" b="1" dirty="0">
                <a:solidFill>
                  <a:srgbClr val="003300"/>
                </a:solidFill>
                <a:latin typeface="Arial Black" pitchFamily="34" charset="0"/>
                <a:cs typeface="+mn-cs"/>
              </a:rPr>
              <a:t>Το 99,3% (Ν=296) των γυναικών της έρευνας γνωρίζει τι είναι το Παπ-τεστ </a:t>
            </a:r>
          </a:p>
          <a:p>
            <a:pPr algn="just" fontAlgn="auto">
              <a:spcBef>
                <a:spcPts val="0"/>
              </a:spcBef>
              <a:spcAft>
                <a:spcPts val="0"/>
              </a:spcAft>
              <a:buClr>
                <a:srgbClr val="FF0000"/>
              </a:buClr>
              <a:buFont typeface="Wingdings" pitchFamily="2" charset="2"/>
              <a:buChar char="Ø"/>
              <a:defRPr/>
            </a:pPr>
            <a:r>
              <a:rPr lang="el-GR" b="1" dirty="0">
                <a:solidFill>
                  <a:srgbClr val="9A7500"/>
                </a:solidFill>
                <a:latin typeface="Arial Black" pitchFamily="34" charset="0"/>
                <a:cs typeface="+mn-cs"/>
              </a:rPr>
              <a:t>Συμφωνεί με έρευνα που έγινε στην Αργεντινή του</a:t>
            </a:r>
            <a:r>
              <a:rPr lang="en-US" b="1" dirty="0">
                <a:solidFill>
                  <a:srgbClr val="9A7500"/>
                </a:solidFill>
                <a:latin typeface="Arial Black" pitchFamily="34" charset="0"/>
                <a:cs typeface="+mn-cs"/>
              </a:rPr>
              <a:t> Gamara et al,</a:t>
            </a:r>
            <a:r>
              <a:rPr lang="el-GR" b="1" dirty="0">
                <a:solidFill>
                  <a:srgbClr val="9A7500"/>
                </a:solidFill>
                <a:latin typeface="Arial Black" pitchFamily="34" charset="0"/>
                <a:cs typeface="+mn-cs"/>
              </a:rPr>
              <a:t>  ενώ</a:t>
            </a:r>
            <a:r>
              <a:rPr lang="en-US" b="1" dirty="0">
                <a:solidFill>
                  <a:srgbClr val="9A7500"/>
                </a:solidFill>
                <a:latin typeface="Arial Black" pitchFamily="34" charset="0"/>
                <a:cs typeface="+mn-cs"/>
              </a:rPr>
              <a:t> </a:t>
            </a:r>
            <a:r>
              <a:rPr lang="el-GR" b="1" dirty="0">
                <a:solidFill>
                  <a:srgbClr val="9A7500"/>
                </a:solidFill>
                <a:latin typeface="Arial Black" pitchFamily="34" charset="0"/>
                <a:cs typeface="+mn-cs"/>
              </a:rPr>
              <a:t>στο Κουβέιτ  το αντίστοιχο ποσοστό σε έρευνα των </a:t>
            </a:r>
            <a:r>
              <a:rPr lang="en-US" b="1" dirty="0">
                <a:solidFill>
                  <a:srgbClr val="9A7500"/>
                </a:solidFill>
                <a:latin typeface="Arial Black" pitchFamily="34" charset="0"/>
                <a:cs typeface="+mn-cs"/>
              </a:rPr>
              <a:t>Al Sairafi &amp; Mohamed</a:t>
            </a:r>
            <a:r>
              <a:rPr lang="el-GR" b="1" dirty="0">
                <a:solidFill>
                  <a:srgbClr val="9A7500"/>
                </a:solidFill>
                <a:latin typeface="Arial Black" pitchFamily="34" charset="0"/>
                <a:cs typeface="+mn-cs"/>
              </a:rPr>
              <a:t> ήταν 76,9% </a:t>
            </a:r>
            <a:endParaRPr lang="el-GR" b="1" dirty="0">
              <a:solidFill>
                <a:srgbClr val="003300"/>
              </a:solidFill>
              <a:latin typeface="Arial Black" pitchFamily="34" charset="0"/>
              <a:cs typeface="+mn-cs"/>
            </a:endParaRPr>
          </a:p>
          <a:p>
            <a:pPr algn="just" fontAlgn="auto">
              <a:spcBef>
                <a:spcPts val="0"/>
              </a:spcBef>
              <a:spcAft>
                <a:spcPts val="0"/>
              </a:spcAft>
              <a:buClr>
                <a:srgbClr val="FF0000"/>
              </a:buClr>
              <a:buFont typeface="Wingdings" pitchFamily="2" charset="2"/>
              <a:buChar char="Ø"/>
              <a:defRPr/>
            </a:pPr>
            <a:r>
              <a:rPr lang="el-GR" dirty="0">
                <a:solidFill>
                  <a:srgbClr val="008000"/>
                </a:solidFill>
                <a:latin typeface="Arial Black" pitchFamily="34" charset="0"/>
                <a:cs typeface="+mn-cs"/>
              </a:rPr>
              <a:t>Δεν παρατηρείται σημαντική διαφοροποίηση του παραπάνω αποτελέσματος της έρευνας αυτής, ανάλογα με την ηλικία, την εργασία και την οικογενειακή κατάσταση</a:t>
            </a:r>
            <a:endParaRPr lang="el-GR" b="1" dirty="0">
              <a:solidFill>
                <a:srgbClr val="008000"/>
              </a:solidFill>
              <a:latin typeface="Arial Black" pitchFamily="34" charset="0"/>
              <a:cs typeface="+mn-cs"/>
            </a:endParaRPr>
          </a:p>
          <a:p>
            <a:pPr algn="just" fontAlgn="auto">
              <a:spcBef>
                <a:spcPts val="0"/>
              </a:spcBef>
              <a:spcAft>
                <a:spcPts val="0"/>
              </a:spcAft>
              <a:buClr>
                <a:srgbClr val="FF0000"/>
              </a:buClr>
              <a:defRPr/>
            </a:pPr>
            <a:endParaRPr lang="el-GR" sz="2000" b="1" dirty="0">
              <a:solidFill>
                <a:srgbClr val="003300"/>
              </a:solidFill>
              <a:latin typeface="Arial Black" pitchFamily="34" charset="0"/>
              <a:cs typeface="+mn-cs"/>
            </a:endParaRPr>
          </a:p>
          <a:p>
            <a:pPr algn="just" fontAlgn="auto">
              <a:spcBef>
                <a:spcPts val="0"/>
              </a:spcBef>
              <a:spcAft>
                <a:spcPts val="0"/>
              </a:spcAft>
              <a:buClr>
                <a:srgbClr val="FF0000"/>
              </a:buClr>
              <a:defRPr/>
            </a:pPr>
            <a:r>
              <a:rPr lang="el-GR" sz="2000" b="1" dirty="0">
                <a:solidFill>
                  <a:srgbClr val="003300"/>
                </a:solidFill>
                <a:latin typeface="Arial Black" pitchFamily="34" charset="0"/>
                <a:cs typeface="+mn-cs"/>
              </a:rPr>
              <a:t>                        </a:t>
            </a:r>
            <a:endParaRPr lang="en-US" sz="2000" b="1" dirty="0">
              <a:solidFill>
                <a:srgbClr val="003300"/>
              </a:solidFill>
              <a:latin typeface="Arial Black" pitchFamily="34" charset="0"/>
              <a:cs typeface="+mn-cs"/>
            </a:endParaRPr>
          </a:p>
          <a:p>
            <a:pPr algn="just" fontAlgn="auto">
              <a:spcBef>
                <a:spcPts val="0"/>
              </a:spcBef>
              <a:spcAft>
                <a:spcPts val="0"/>
              </a:spcAft>
              <a:buClr>
                <a:srgbClr val="FF0000"/>
              </a:buClr>
              <a:defRPr/>
            </a:pPr>
            <a:endParaRPr lang="el-GR" sz="2000" b="1" dirty="0">
              <a:solidFill>
                <a:srgbClr val="003300"/>
              </a:solidFill>
              <a:latin typeface="Arial Black" pitchFamily="34" charset="0"/>
              <a:cs typeface="+mn-cs"/>
            </a:endParaRPr>
          </a:p>
          <a:p>
            <a:pPr algn="just" fontAlgn="auto">
              <a:spcBef>
                <a:spcPts val="0"/>
              </a:spcBef>
              <a:spcAft>
                <a:spcPts val="0"/>
              </a:spcAft>
              <a:buClr>
                <a:srgbClr val="FF0000"/>
              </a:buClr>
              <a:defRPr/>
            </a:pPr>
            <a:endParaRPr lang="el-GR" sz="2000" b="1" dirty="0">
              <a:solidFill>
                <a:srgbClr val="003300"/>
              </a:solidFill>
              <a:latin typeface="Arial Black" pitchFamily="34" charset="0"/>
              <a:cs typeface="+mn-cs"/>
            </a:endParaRPr>
          </a:p>
          <a:p>
            <a:pPr algn="just" fontAlgn="auto">
              <a:spcBef>
                <a:spcPts val="0"/>
              </a:spcBef>
              <a:spcAft>
                <a:spcPts val="0"/>
              </a:spcAft>
              <a:buClr>
                <a:srgbClr val="FF0000"/>
              </a:buClr>
              <a:buFont typeface="Wingdings" pitchFamily="2" charset="2"/>
              <a:buChar char="Ø"/>
              <a:defRPr/>
            </a:pPr>
            <a:endParaRPr lang="el-GR" sz="2000" b="1" dirty="0">
              <a:solidFill>
                <a:srgbClr val="003300"/>
              </a:solidFill>
              <a:latin typeface="Arial Black" pitchFamily="34" charset="0"/>
              <a:cs typeface="+mn-cs"/>
            </a:endParaRPr>
          </a:p>
          <a:p>
            <a:pPr algn="just" fontAlgn="auto">
              <a:spcBef>
                <a:spcPts val="0"/>
              </a:spcBef>
              <a:spcAft>
                <a:spcPts val="0"/>
              </a:spcAft>
              <a:buClr>
                <a:srgbClr val="FF0000"/>
              </a:buClr>
              <a:defRPr/>
            </a:pPr>
            <a:endParaRPr lang="el-GR" sz="2000" b="1" dirty="0">
              <a:solidFill>
                <a:srgbClr val="003300"/>
              </a:solidFill>
              <a:latin typeface="Arial Black" pitchFamily="34" charset="0"/>
              <a:cs typeface="+mn-cs"/>
            </a:endParaRPr>
          </a:p>
          <a:p>
            <a:pPr algn="just" fontAlgn="auto">
              <a:spcBef>
                <a:spcPts val="0"/>
              </a:spcBef>
              <a:spcAft>
                <a:spcPts val="0"/>
              </a:spcAft>
              <a:buClr>
                <a:srgbClr val="FF0000"/>
              </a:buClr>
              <a:defRPr/>
            </a:pPr>
            <a:endParaRPr lang="el-GR" sz="2000" b="1" dirty="0">
              <a:solidFill>
                <a:srgbClr val="003300"/>
              </a:solidFill>
              <a:latin typeface="Arial Black" pitchFamily="34" charset="0"/>
              <a:cs typeface="+mn-cs"/>
            </a:endParaRPr>
          </a:p>
          <a:p>
            <a:pPr algn="just" fontAlgn="auto">
              <a:spcBef>
                <a:spcPts val="0"/>
              </a:spcBef>
              <a:spcAft>
                <a:spcPts val="0"/>
              </a:spcAft>
              <a:buClr>
                <a:srgbClr val="FF0000"/>
              </a:buClr>
              <a:defRPr/>
            </a:pPr>
            <a:endParaRPr lang="el-GR" sz="2000" b="1" dirty="0">
              <a:solidFill>
                <a:srgbClr val="003300"/>
              </a:solidFill>
              <a:latin typeface="Arial Black" pitchFamily="34" charset="0"/>
              <a:cs typeface="+mn-cs"/>
            </a:endParaRPr>
          </a:p>
          <a:p>
            <a:pPr algn="just" fontAlgn="auto">
              <a:spcBef>
                <a:spcPts val="0"/>
              </a:spcBef>
              <a:spcAft>
                <a:spcPts val="0"/>
              </a:spcAft>
              <a:buClr>
                <a:srgbClr val="FF0000"/>
              </a:buClr>
              <a:defRPr/>
            </a:pPr>
            <a:endParaRPr lang="el-GR" sz="2000" b="1" dirty="0">
              <a:solidFill>
                <a:srgbClr val="003300"/>
              </a:solidFill>
              <a:latin typeface="Arial Black" pitchFamily="34" charset="0"/>
              <a:cs typeface="+mn-cs"/>
            </a:endParaRPr>
          </a:p>
          <a:p>
            <a:pPr algn="just" fontAlgn="auto">
              <a:spcBef>
                <a:spcPts val="0"/>
              </a:spcBef>
              <a:spcAft>
                <a:spcPts val="0"/>
              </a:spcAft>
              <a:buClr>
                <a:srgbClr val="FF0000"/>
              </a:buClr>
              <a:defRPr/>
            </a:pPr>
            <a:endParaRPr lang="el-GR" sz="2000" b="1" dirty="0">
              <a:solidFill>
                <a:srgbClr val="003300"/>
              </a:solidFill>
              <a:latin typeface="Arial Black" pitchFamily="34" charset="0"/>
              <a:cs typeface="+mn-cs"/>
            </a:endParaRPr>
          </a:p>
          <a:p>
            <a:pPr algn="just" fontAlgn="auto">
              <a:spcBef>
                <a:spcPts val="0"/>
              </a:spcBef>
              <a:spcAft>
                <a:spcPts val="0"/>
              </a:spcAft>
              <a:buClr>
                <a:srgbClr val="FF0000"/>
              </a:buClr>
              <a:defRPr/>
            </a:pPr>
            <a:r>
              <a:rPr lang="el-GR" sz="1600" b="1" dirty="0">
                <a:latin typeface="Arial Black" pitchFamily="34" charset="0"/>
                <a:cs typeface="+mn-cs"/>
              </a:rPr>
              <a:t>«ΚΑΘΕ ΠΟΤΕ ΠΙΣΤΕΥΟΥΝ ΟΙ ΓΥΝΑΙΚΕΣ ΤΗΣ ΕΡΕΥΝΑΣ ΠΩΣ ΠΡΕΠΕΙ ΝΑ ΓΙΝΕΤΑΙ ΤΟ ΠΑΠ-ΤΕΣΤ, ΕΠΙ ΤΟΙΣ  %»</a:t>
            </a:r>
            <a:endParaRPr lang="el-GR" sz="1600" b="1" dirty="0">
              <a:solidFill>
                <a:srgbClr val="003300"/>
              </a:solidFill>
              <a:latin typeface="Arial Black" pitchFamily="34" charset="0"/>
              <a:cs typeface="+mn-cs"/>
            </a:endParaRPr>
          </a:p>
          <a:p>
            <a:pPr algn="just" fontAlgn="auto">
              <a:spcBef>
                <a:spcPts val="0"/>
              </a:spcBef>
              <a:spcAft>
                <a:spcPts val="0"/>
              </a:spcAft>
              <a:buClr>
                <a:srgbClr val="FF0000"/>
              </a:buClr>
              <a:defRPr/>
            </a:pPr>
            <a:r>
              <a:rPr lang="el-GR" sz="2000" b="1" dirty="0">
                <a:solidFill>
                  <a:srgbClr val="003300"/>
                </a:solidFill>
                <a:latin typeface="Arial Black" pitchFamily="34" charset="0"/>
                <a:cs typeface="+mn-cs"/>
              </a:rPr>
              <a:t> </a:t>
            </a:r>
          </a:p>
          <a:p>
            <a:pPr algn="ctr" fontAlgn="auto">
              <a:spcBef>
                <a:spcPts val="0"/>
              </a:spcBef>
              <a:spcAft>
                <a:spcPts val="0"/>
              </a:spcAft>
              <a:defRPr/>
            </a:pPr>
            <a:endParaRPr lang="el-GR" sz="2400" dirty="0">
              <a:solidFill>
                <a:srgbClr val="FF0000"/>
              </a:solidFill>
              <a:latin typeface="Arial Black" pitchFamily="34" charset="0"/>
              <a:cs typeface="+mn-cs"/>
            </a:endParaRPr>
          </a:p>
        </p:txBody>
      </p:sp>
      <p:graphicFrame>
        <p:nvGraphicFramePr>
          <p:cNvPr id="3" name="2 - Γράφημα"/>
          <p:cNvGraphicFramePr>
            <a:graphicFrameLocks/>
          </p:cNvGraphicFramePr>
          <p:nvPr/>
        </p:nvGraphicFramePr>
        <p:xfrm>
          <a:off x="0" y="3140968"/>
          <a:ext cx="8743950" cy="26225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5" end="15"/>
                                            </p:txEl>
                                          </p:spTgt>
                                        </p:tgtEl>
                                        <p:attrNameLst>
                                          <p:attrName>style.visibility</p:attrName>
                                        </p:attrNameLst>
                                      </p:cBhvr>
                                      <p:to>
                                        <p:strVal val="visible"/>
                                      </p:to>
                                    </p:set>
                                    <p:anim calcmode="lin" valueType="num">
                                      <p:cBhvr additive="base">
                                        <p:cTn id="11"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481" name="1 - Γράφημα"/>
          <p:cNvGraphicFramePr>
            <a:graphicFrameLocks/>
          </p:cNvGraphicFramePr>
          <p:nvPr/>
        </p:nvGraphicFramePr>
        <p:xfrm>
          <a:off x="0" y="1052513"/>
          <a:ext cx="8707438" cy="2836862"/>
        </p:xfrm>
        <a:graphic>
          <a:graphicData uri="http://schemas.openxmlformats.org/presentationml/2006/ole">
            <p:oleObj spid="_x0000_s20481" r:id="rId3" imgW="8705843" imgH="2834886" progId="Excel.Sheet.8">
              <p:embed/>
            </p:oleObj>
          </a:graphicData>
        </a:graphic>
      </p:graphicFrame>
      <p:sp>
        <p:nvSpPr>
          <p:cNvPr id="20482" name="Rectangle 1"/>
          <p:cNvSpPr>
            <a:spLocks noChangeArrowheads="1"/>
          </p:cNvSpPr>
          <p:nvPr/>
        </p:nvSpPr>
        <p:spPr bwMode="auto">
          <a:xfrm>
            <a:off x="0" y="68263"/>
            <a:ext cx="9144000" cy="915987"/>
          </a:xfrm>
          <a:prstGeom prst="rect">
            <a:avLst/>
          </a:prstGeom>
          <a:noFill/>
          <a:ln w="9525">
            <a:noFill/>
            <a:miter lim="800000"/>
            <a:headEnd/>
            <a:tailEnd/>
          </a:ln>
        </p:spPr>
        <p:txBody>
          <a:bodyPr anchor="ctr">
            <a:spAutoFit/>
          </a:bodyPr>
          <a:lstStyle/>
          <a:p>
            <a:r>
              <a:rPr lang="el-GR" b="1">
                <a:solidFill>
                  <a:srgbClr val="006600"/>
                </a:solidFill>
                <a:effectLst>
                  <a:outerShdw blurRad="38100" dist="38100" dir="2700000" algn="tl">
                    <a:srgbClr val="000000"/>
                  </a:outerShdw>
                </a:effectLst>
                <a:latin typeface="Arial Black" pitchFamily="34" charset="0"/>
                <a:cs typeface="Times New Roman" pitchFamily="18" charset="0"/>
              </a:rPr>
              <a:t>Η ΓΝΩΜΗ ΤΩΝ ΓΥΝΑΙΚΩΝ ΓΙΑ ΤΟ ΑΝ ΤΟ ΠΑΠ-ΤΕΣΤ ΣΥΜΒΑΛΛΕΙ ΑΠΟΤΕΛΕΣΜΑΤΙΚΑ ΣΤΗΝ ΕΓΚΑΙΡΗ ΔΙΑΓΝΩΣΗ ΚΑΤΑ ΤΟΥ ΚΑΡΚΙΝΟΥ ΤΡΑΧΗΛΟΥ ΜΗΤΡΑΣ ΣΕ ΠΟΣΟΣΤΑ ΕΠΙ ΤΟΙΣ %.</a:t>
            </a:r>
            <a:endParaRPr lang="el-GR">
              <a:solidFill>
                <a:srgbClr val="006600"/>
              </a:solidFill>
              <a:effectLst>
                <a:outerShdw blurRad="38100" dist="38100" dir="2700000" algn="tl">
                  <a:srgbClr val="000000"/>
                </a:outerShdw>
              </a:effectLst>
              <a:latin typeface="Arial Black" pitchFamily="34" charset="0"/>
            </a:endParaRPr>
          </a:p>
        </p:txBody>
      </p:sp>
      <p:sp>
        <p:nvSpPr>
          <p:cNvPr id="4" name="3 - Έλλειψη"/>
          <p:cNvSpPr/>
          <p:nvPr/>
        </p:nvSpPr>
        <p:spPr>
          <a:xfrm>
            <a:off x="2195513" y="1052513"/>
            <a:ext cx="914400" cy="433387"/>
          </a:xfrm>
          <a:prstGeom prst="ellipse">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21506" name="Rectangle 2"/>
          <p:cNvSpPr>
            <a:spLocks noChangeArrowheads="1"/>
          </p:cNvSpPr>
          <p:nvPr/>
        </p:nvSpPr>
        <p:spPr bwMode="auto">
          <a:xfrm>
            <a:off x="0" y="3933825"/>
            <a:ext cx="8853488" cy="1014413"/>
          </a:xfrm>
          <a:prstGeom prst="rect">
            <a:avLst/>
          </a:prstGeom>
          <a:noFill/>
          <a:ln w="9525">
            <a:noFill/>
            <a:miter lim="800000"/>
            <a:headEnd/>
            <a:tailEnd/>
          </a:ln>
        </p:spPr>
        <p:txBody>
          <a:bodyPr wrap="none" anchor="ctr">
            <a:spAutoFit/>
          </a:bodyPr>
          <a:lstStyle/>
          <a:p>
            <a:pPr indent="228600"/>
            <a:r>
              <a:rPr lang="el-GR" sz="2000">
                <a:solidFill>
                  <a:srgbClr val="003300"/>
                </a:solidFill>
                <a:latin typeface="Arial Black" pitchFamily="34" charset="0"/>
                <a:cs typeface="Times New Roman" pitchFamily="18" charset="0"/>
              </a:rPr>
              <a:t>Η συντριπτική πλειοψηφία των γυναικών, το 91,5% (Ν=268), </a:t>
            </a:r>
          </a:p>
          <a:p>
            <a:pPr indent="228600"/>
            <a:r>
              <a:rPr lang="el-GR" sz="2000">
                <a:solidFill>
                  <a:srgbClr val="003300"/>
                </a:solidFill>
                <a:latin typeface="Arial Black" pitchFamily="34" charset="0"/>
                <a:cs typeface="Times New Roman" pitchFamily="18" charset="0"/>
              </a:rPr>
              <a:t>γνωρίζει πως ο καρκίνος του τραχήλου της μήτρας εάν </a:t>
            </a:r>
          </a:p>
          <a:p>
            <a:pPr indent="228600"/>
            <a:r>
              <a:rPr lang="el-GR" sz="2000">
                <a:solidFill>
                  <a:srgbClr val="003300"/>
                </a:solidFill>
                <a:latin typeface="Arial Black" pitchFamily="34" charset="0"/>
                <a:cs typeface="Times New Roman" pitchFamily="18" charset="0"/>
              </a:rPr>
              <a:t>διαγνωσθεί έγκαιρα είναι ιάσιμος.</a:t>
            </a:r>
            <a:endParaRPr lang="el-GR" sz="2000">
              <a:solidFill>
                <a:srgbClr val="003300"/>
              </a:solidFill>
              <a:latin typeface="Arial Black" pitchFamily="34" charset="0"/>
            </a:endParaRPr>
          </a:p>
        </p:txBody>
      </p:sp>
      <p:sp>
        <p:nvSpPr>
          <p:cNvPr id="21507" name="Rectangle 3"/>
          <p:cNvSpPr>
            <a:spLocks noChangeArrowheads="1"/>
          </p:cNvSpPr>
          <p:nvPr/>
        </p:nvSpPr>
        <p:spPr bwMode="auto">
          <a:xfrm>
            <a:off x="323850" y="5080000"/>
            <a:ext cx="8640763" cy="1200150"/>
          </a:xfrm>
          <a:prstGeom prst="rect">
            <a:avLst/>
          </a:prstGeom>
          <a:noFill/>
          <a:ln w="9525">
            <a:noFill/>
            <a:miter lim="800000"/>
            <a:headEnd/>
            <a:tailEnd/>
          </a:ln>
        </p:spPr>
        <p:txBody>
          <a:bodyPr anchor="ctr">
            <a:spAutoFit/>
          </a:bodyPr>
          <a:lstStyle/>
          <a:p>
            <a:pPr indent="457200" algn="just"/>
            <a:r>
              <a:rPr lang="el-GR">
                <a:solidFill>
                  <a:srgbClr val="003300"/>
                </a:solidFill>
                <a:latin typeface="Arial Black" pitchFamily="34" charset="0"/>
                <a:cs typeface="Times New Roman" pitchFamily="18" charset="0"/>
              </a:rPr>
              <a:t>Δεν παρατηρείται σημαντική διαφοροποίηση αυτών των αποτελεσμάτων ανάλογα με την ηλικία, την οικογενειακή κατάσταση την περιοχή της έρευνας, το μορφωτικό επίπεδο και τον αν εργάζεται η γυναίκα ή όχι.</a:t>
            </a:r>
            <a:endParaRPr lang="el-GR">
              <a:solidFill>
                <a:srgbClr val="003300"/>
              </a:solidFill>
              <a:latin typeface="Arial Black" pitchFamily="34"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additive="base">
                                        <p:cTn id="7" dur="500" fill="hold"/>
                                        <p:tgtEl>
                                          <p:spTgt spid="21506"/>
                                        </p:tgtEl>
                                        <p:attrNameLst>
                                          <p:attrName>ppt_x</p:attrName>
                                        </p:attrNameLst>
                                      </p:cBhvr>
                                      <p:tavLst>
                                        <p:tav tm="0">
                                          <p:val>
                                            <p:strVal val="#ppt_x"/>
                                          </p:val>
                                        </p:tav>
                                        <p:tav tm="100000">
                                          <p:val>
                                            <p:strVal val="#ppt_x"/>
                                          </p:val>
                                        </p:tav>
                                      </p:tavLst>
                                    </p:anim>
                                    <p:anim calcmode="lin" valueType="num">
                                      <p:cBhvr additive="base">
                                        <p:cTn id="8" dur="500" fill="hold"/>
                                        <p:tgtEl>
                                          <p:spTgt spid="2150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507"/>
                                        </p:tgtEl>
                                        <p:attrNameLst>
                                          <p:attrName>style.visibility</p:attrName>
                                        </p:attrNameLst>
                                      </p:cBhvr>
                                      <p:to>
                                        <p:strVal val="visible"/>
                                      </p:to>
                                    </p:set>
                                    <p:anim calcmode="lin" valueType="num">
                                      <p:cBhvr additive="base">
                                        <p:cTn id="13" dur="500" fill="hold"/>
                                        <p:tgtEl>
                                          <p:spTgt spid="21507"/>
                                        </p:tgtEl>
                                        <p:attrNameLst>
                                          <p:attrName>ppt_x</p:attrName>
                                        </p:attrNameLst>
                                      </p:cBhvr>
                                      <p:tavLst>
                                        <p:tav tm="0">
                                          <p:val>
                                            <p:strVal val="#ppt_x"/>
                                          </p:val>
                                        </p:tav>
                                        <p:tav tm="100000">
                                          <p:val>
                                            <p:strVal val="#ppt_x"/>
                                          </p:val>
                                        </p:tav>
                                      </p:tavLst>
                                    </p:anim>
                                    <p:anim calcmode="lin" valueType="num">
                                      <p:cBhvr additive="base">
                                        <p:cTn id="14" dur="500" fill="hold"/>
                                        <p:tgtEl>
                                          <p:spTgt spid="2150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 Ορθογώνιο"/>
          <p:cNvSpPr>
            <a:spLocks noChangeArrowheads="1"/>
          </p:cNvSpPr>
          <p:nvPr/>
        </p:nvSpPr>
        <p:spPr bwMode="auto">
          <a:xfrm>
            <a:off x="0" y="188913"/>
            <a:ext cx="9144000" cy="6554787"/>
          </a:xfrm>
          <a:prstGeom prst="rect">
            <a:avLst/>
          </a:prstGeom>
          <a:noFill/>
          <a:ln w="9525">
            <a:noFill/>
            <a:miter lim="800000"/>
            <a:headEnd/>
            <a:tailEnd/>
          </a:ln>
        </p:spPr>
        <p:txBody>
          <a:bodyPr>
            <a:spAutoFit/>
          </a:bodyPr>
          <a:lstStyle/>
          <a:p>
            <a:pPr algn="ctr"/>
            <a:r>
              <a:rPr lang="en-US" sz="2000" b="1">
                <a:solidFill>
                  <a:srgbClr val="006600"/>
                </a:solidFill>
                <a:latin typeface="Arial Black" pitchFamily="34" charset="0"/>
              </a:rPr>
              <a:t>B.</a:t>
            </a:r>
            <a:r>
              <a:rPr lang="el-GR" sz="2000" b="1">
                <a:solidFill>
                  <a:srgbClr val="006600"/>
                </a:solidFill>
                <a:latin typeface="Arial Black" pitchFamily="34" charset="0"/>
              </a:rPr>
              <a:t>ΠΗΓΗ ΕΝΗΜΕΡΩΣΗΣ</a:t>
            </a:r>
            <a:endParaRPr lang="en-US" sz="2000" b="1">
              <a:solidFill>
                <a:srgbClr val="006600"/>
              </a:solidFill>
              <a:latin typeface="Arial Black" pitchFamily="34" charset="0"/>
            </a:endParaRPr>
          </a:p>
          <a:p>
            <a:pPr algn="ctr"/>
            <a:endParaRPr lang="en-US" sz="2000" b="1">
              <a:solidFill>
                <a:srgbClr val="006600"/>
              </a:solidFill>
              <a:latin typeface="Arial Black" pitchFamily="34" charset="0"/>
            </a:endParaRPr>
          </a:p>
          <a:p>
            <a:pPr algn="ctr"/>
            <a:endParaRPr lang="en-US" sz="2000" b="1">
              <a:solidFill>
                <a:srgbClr val="006600"/>
              </a:solidFill>
              <a:latin typeface="Arial Black" pitchFamily="34" charset="0"/>
            </a:endParaRPr>
          </a:p>
          <a:p>
            <a:pPr algn="ctr"/>
            <a:endParaRPr lang="en-US" sz="2000" b="1">
              <a:solidFill>
                <a:srgbClr val="006600"/>
              </a:solidFill>
              <a:latin typeface="Arial Black" pitchFamily="34" charset="0"/>
            </a:endParaRPr>
          </a:p>
          <a:p>
            <a:pPr algn="ctr"/>
            <a:endParaRPr lang="en-US" sz="2000" b="1">
              <a:solidFill>
                <a:srgbClr val="006600"/>
              </a:solidFill>
              <a:latin typeface="Arial Black" pitchFamily="34" charset="0"/>
            </a:endParaRPr>
          </a:p>
          <a:p>
            <a:pPr algn="ctr"/>
            <a:endParaRPr lang="en-US" sz="2000" b="1">
              <a:solidFill>
                <a:srgbClr val="006600"/>
              </a:solidFill>
              <a:latin typeface="Arial Black" pitchFamily="34" charset="0"/>
            </a:endParaRPr>
          </a:p>
          <a:p>
            <a:pPr algn="ctr"/>
            <a:endParaRPr lang="en-US" sz="2000" b="1">
              <a:solidFill>
                <a:srgbClr val="006600"/>
              </a:solidFill>
              <a:latin typeface="Arial Black" pitchFamily="34" charset="0"/>
            </a:endParaRPr>
          </a:p>
          <a:p>
            <a:pPr algn="ctr"/>
            <a:endParaRPr lang="en-US" sz="2000" b="1">
              <a:solidFill>
                <a:srgbClr val="006600"/>
              </a:solidFill>
              <a:latin typeface="Arial Black" pitchFamily="34" charset="0"/>
            </a:endParaRPr>
          </a:p>
          <a:p>
            <a:pPr algn="ctr"/>
            <a:endParaRPr lang="en-US" sz="2000" b="1">
              <a:solidFill>
                <a:srgbClr val="006600"/>
              </a:solidFill>
              <a:latin typeface="Arial Black" pitchFamily="34" charset="0"/>
            </a:endParaRPr>
          </a:p>
          <a:p>
            <a:pPr algn="ctr"/>
            <a:endParaRPr lang="en-US" sz="2000" b="1">
              <a:solidFill>
                <a:srgbClr val="006600"/>
              </a:solidFill>
              <a:latin typeface="Arial Black" pitchFamily="34" charset="0"/>
            </a:endParaRPr>
          </a:p>
          <a:p>
            <a:pPr algn="just"/>
            <a:endParaRPr lang="en-US" sz="2000" b="1">
              <a:solidFill>
                <a:srgbClr val="006600"/>
              </a:solidFill>
              <a:latin typeface="Arial Black" pitchFamily="34" charset="0"/>
            </a:endParaRPr>
          </a:p>
          <a:p>
            <a:pPr algn="just"/>
            <a:endParaRPr lang="en-US" sz="2000" b="1">
              <a:solidFill>
                <a:srgbClr val="006600"/>
              </a:solidFill>
              <a:latin typeface="Arial Black" pitchFamily="34" charset="0"/>
            </a:endParaRPr>
          </a:p>
          <a:p>
            <a:pPr algn="ctr"/>
            <a:endParaRPr lang="en-US" sz="2000" b="1">
              <a:solidFill>
                <a:srgbClr val="006600"/>
              </a:solidFill>
              <a:latin typeface="Arial Black" pitchFamily="34" charset="0"/>
            </a:endParaRPr>
          </a:p>
          <a:p>
            <a:pPr algn="ctr"/>
            <a:endParaRPr lang="en-US" sz="2000" b="1">
              <a:solidFill>
                <a:srgbClr val="006600"/>
              </a:solidFill>
              <a:latin typeface="Arial Black" pitchFamily="34" charset="0"/>
            </a:endParaRPr>
          </a:p>
          <a:p>
            <a:pPr algn="ctr"/>
            <a:endParaRPr lang="en-US" sz="2000" b="1">
              <a:solidFill>
                <a:srgbClr val="006600"/>
              </a:solidFill>
              <a:latin typeface="Arial Black" pitchFamily="34" charset="0"/>
            </a:endParaRPr>
          </a:p>
          <a:p>
            <a:pPr algn="ctr"/>
            <a:endParaRPr lang="en-US" sz="2000" b="1">
              <a:solidFill>
                <a:srgbClr val="006600"/>
              </a:solidFill>
              <a:latin typeface="Arial Black" pitchFamily="34" charset="0"/>
            </a:endParaRPr>
          </a:p>
          <a:p>
            <a:pPr algn="ctr"/>
            <a:endParaRPr lang="en-US" sz="2000" b="1">
              <a:solidFill>
                <a:srgbClr val="006600"/>
              </a:solidFill>
              <a:latin typeface="Arial Black" pitchFamily="34" charset="0"/>
            </a:endParaRPr>
          </a:p>
          <a:p>
            <a:pPr algn="ctr"/>
            <a:endParaRPr lang="en-US" sz="2000" b="1">
              <a:solidFill>
                <a:srgbClr val="006600"/>
              </a:solidFill>
              <a:latin typeface="Arial Black" pitchFamily="34" charset="0"/>
            </a:endParaRPr>
          </a:p>
          <a:p>
            <a:pPr algn="ctr"/>
            <a:endParaRPr lang="en-US" sz="2000" b="1">
              <a:solidFill>
                <a:srgbClr val="006600"/>
              </a:solidFill>
              <a:latin typeface="Arial Black" pitchFamily="34" charset="0"/>
            </a:endParaRPr>
          </a:p>
          <a:p>
            <a:pPr algn="ctr"/>
            <a:endParaRPr lang="en-US" sz="2000" b="1">
              <a:solidFill>
                <a:srgbClr val="006600"/>
              </a:solidFill>
              <a:latin typeface="Arial Black" pitchFamily="34" charset="0"/>
            </a:endParaRPr>
          </a:p>
          <a:p>
            <a:pPr algn="ctr"/>
            <a:r>
              <a:rPr lang="el-GR" sz="2000" b="1">
                <a:solidFill>
                  <a:srgbClr val="006600"/>
                </a:solidFill>
                <a:latin typeface="Arial Black" pitchFamily="34" charset="0"/>
              </a:rPr>
              <a:t> </a:t>
            </a:r>
            <a:endParaRPr lang="el-GR" sz="2000">
              <a:solidFill>
                <a:srgbClr val="006600"/>
              </a:solidFill>
              <a:latin typeface="Arial Black" pitchFamily="34" charset="0"/>
            </a:endParaRPr>
          </a:p>
        </p:txBody>
      </p:sp>
      <p:graphicFrame>
        <p:nvGraphicFramePr>
          <p:cNvPr id="3" name="2 - Πίνακας"/>
          <p:cNvGraphicFramePr>
            <a:graphicFrameLocks noGrp="1"/>
          </p:cNvGraphicFramePr>
          <p:nvPr/>
        </p:nvGraphicFramePr>
        <p:xfrm>
          <a:off x="179388" y="620713"/>
          <a:ext cx="8713787" cy="2926080"/>
        </p:xfrm>
        <a:graphic>
          <a:graphicData uri="http://schemas.openxmlformats.org/drawingml/2006/table">
            <a:tbl>
              <a:tblPr/>
              <a:tblGrid>
                <a:gridCol w="3240087"/>
                <a:gridCol w="5473700"/>
              </a:tblGrid>
              <a:tr h="344488">
                <a:tc>
                  <a:txBody>
                    <a:bodyPr/>
                    <a:lstStyle/>
                    <a:p>
                      <a:pPr marL="0" marR="0" lvl="0" indent="228600" algn="just" defTabSz="914400" rtl="0" eaLnBrk="1" fontAlgn="base" latinLnBrk="0" hangingPunct="1">
                        <a:lnSpc>
                          <a:spcPct val="150000"/>
                        </a:lnSpc>
                        <a:spcBef>
                          <a:spcPct val="0"/>
                        </a:spcBef>
                        <a:spcAft>
                          <a:spcPct val="0"/>
                        </a:spcAft>
                        <a:buClrTx/>
                        <a:buSzTx/>
                        <a:buFontTx/>
                        <a:buNone/>
                        <a:tabLst>
                          <a:tab pos="4657725" algn="l"/>
                        </a:tabLst>
                      </a:pPr>
                      <a:r>
                        <a:rPr kumimoji="0" lang="en-US" sz="1600" b="1" i="0" u="none" strike="noStrike" cap="none" normalizeH="0" baseline="0" smtClean="0">
                          <a:ln>
                            <a:noFill/>
                          </a:ln>
                          <a:solidFill>
                            <a:schemeClr val="tx1"/>
                          </a:solidFill>
                          <a:effectLst/>
                          <a:latin typeface="Arial" charset="0"/>
                          <a:cs typeface="Times New Roman" pitchFamily="18" charset="0"/>
                        </a:rPr>
                        <a:t>ΠΗΓΗ ΕΝΗΜΕΡΩΣΗΣ</a:t>
                      </a:r>
                      <a:endParaRPr kumimoji="0" lang="el-GR" sz="1600" b="1"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p>
                      <a:pPr marL="0" marR="0" lvl="0" indent="228600" algn="just" defTabSz="914400" rtl="0" eaLnBrk="1" fontAlgn="base" latinLnBrk="0" hangingPunct="1">
                        <a:lnSpc>
                          <a:spcPct val="150000"/>
                        </a:lnSpc>
                        <a:spcBef>
                          <a:spcPct val="0"/>
                        </a:spcBef>
                        <a:spcAft>
                          <a:spcPct val="0"/>
                        </a:spcAft>
                        <a:buClrTx/>
                        <a:buSzTx/>
                        <a:buFontTx/>
                        <a:buNone/>
                        <a:tabLst>
                          <a:tab pos="4657725" algn="l"/>
                        </a:tabLst>
                      </a:pPr>
                      <a:r>
                        <a:rPr kumimoji="0" lang="en-US" sz="1600" b="1" i="0" u="none" strike="noStrike" cap="none" normalizeH="0" baseline="0" smtClean="0">
                          <a:ln>
                            <a:noFill/>
                          </a:ln>
                          <a:solidFill>
                            <a:schemeClr val="tx1"/>
                          </a:solidFill>
                          <a:effectLst/>
                          <a:latin typeface="Arial" charset="0"/>
                          <a:cs typeface="Times New Roman" pitchFamily="18" charset="0"/>
                        </a:rPr>
                        <a:t>ΑΝΑΛΟΓΙΑ </a:t>
                      </a:r>
                    </a:p>
                    <a:p>
                      <a:pPr marL="0" marR="0" lvl="0" indent="228600" algn="just" defTabSz="914400" rtl="0" eaLnBrk="1" fontAlgn="base" latinLnBrk="0" hangingPunct="1">
                        <a:lnSpc>
                          <a:spcPct val="150000"/>
                        </a:lnSpc>
                        <a:spcBef>
                          <a:spcPct val="0"/>
                        </a:spcBef>
                        <a:spcAft>
                          <a:spcPct val="0"/>
                        </a:spcAft>
                        <a:buClrTx/>
                        <a:buSzTx/>
                        <a:buFontTx/>
                        <a:buNone/>
                        <a:tabLst>
                          <a:tab pos="4657725" algn="l"/>
                        </a:tabLst>
                      </a:pPr>
                      <a:r>
                        <a:rPr kumimoji="0" lang="en-US" sz="1600" b="1" i="0" u="none" strike="noStrike" cap="none" normalizeH="0" baseline="0" smtClean="0">
                          <a:ln>
                            <a:noFill/>
                          </a:ln>
                          <a:solidFill>
                            <a:schemeClr val="tx1"/>
                          </a:solidFill>
                          <a:effectLst/>
                          <a:latin typeface="Arial" charset="0"/>
                          <a:cs typeface="Times New Roman" pitchFamily="18" charset="0"/>
                        </a:rPr>
                        <a:t>ΓΥΝΑΙΚΩΝ </a:t>
                      </a:r>
                      <a:r>
                        <a:rPr kumimoji="0" lang="el-GR" sz="1600" b="1" i="0" u="none" strike="noStrike" cap="none" normalizeH="0" baseline="0" smtClean="0">
                          <a:ln>
                            <a:noFill/>
                          </a:ln>
                          <a:solidFill>
                            <a:schemeClr val="tx1"/>
                          </a:solidFill>
                          <a:effectLst/>
                          <a:latin typeface="Arial" charset="0"/>
                          <a:cs typeface="Times New Roman" pitchFamily="18" charset="0"/>
                        </a:rPr>
                        <a:t>  </a:t>
                      </a:r>
                      <a:r>
                        <a:rPr kumimoji="0" lang="en-US" sz="1600" b="1" i="0" u="none" strike="noStrike" cap="none" normalizeH="0" baseline="0" smtClean="0">
                          <a:ln>
                            <a:noFill/>
                          </a:ln>
                          <a:solidFill>
                            <a:schemeClr val="tx1"/>
                          </a:solidFill>
                          <a:effectLst/>
                          <a:latin typeface="Arial" charset="0"/>
                          <a:cs typeface="Times New Roman" pitchFamily="18" charset="0"/>
                        </a:rPr>
                        <a:t>(%)</a:t>
                      </a:r>
                      <a:r>
                        <a:rPr kumimoji="0" lang="el-GR" sz="1600" b="1" i="0" u="none" strike="noStrike" cap="none" normalizeH="0" baseline="0" smtClean="0">
                          <a:ln>
                            <a:noFill/>
                          </a:ln>
                          <a:solidFill>
                            <a:schemeClr val="tx1"/>
                          </a:solidFill>
                          <a:effectLst/>
                          <a:latin typeface="Arial" charset="0"/>
                          <a:cs typeface="Times New Roman" pitchFamily="18" charset="0"/>
                        </a:rPr>
                        <a:t>  </a:t>
                      </a:r>
                      <a:r>
                        <a:rPr kumimoji="0" lang="en-US" sz="1600" b="1" i="0" u="none" strike="noStrike" cap="none" normalizeH="0" baseline="0" smtClean="0">
                          <a:ln>
                            <a:noFill/>
                          </a:ln>
                          <a:solidFill>
                            <a:schemeClr val="tx1"/>
                          </a:solidFill>
                          <a:effectLst/>
                          <a:latin typeface="Arial" charset="0"/>
                          <a:cs typeface="Times New Roman" pitchFamily="18" charset="0"/>
                        </a:rPr>
                        <a:t>              </a:t>
                      </a:r>
                      <a:r>
                        <a:rPr kumimoji="0" lang="el-GR" sz="1600" b="1" i="0" u="none" strike="noStrike" cap="none" normalizeH="0" baseline="0" smtClean="0">
                          <a:ln>
                            <a:noFill/>
                          </a:ln>
                          <a:solidFill>
                            <a:schemeClr val="tx1"/>
                          </a:solidFill>
                          <a:effectLst/>
                          <a:latin typeface="Arial" charset="0"/>
                          <a:cs typeface="Times New Roman" pitchFamily="18" charset="0"/>
                        </a:rPr>
                        <a:t>  Ν</a:t>
                      </a:r>
                      <a:endParaRPr kumimoji="0" lang="el-GR" sz="1600" b="1"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r>
              <a:tr h="327025">
                <a:tc>
                  <a:txBody>
                    <a:bodyPr/>
                    <a:lstStyle/>
                    <a:p>
                      <a:pPr marL="0" marR="0" lvl="0" indent="228600" algn="just" defTabSz="914400" rtl="0" eaLnBrk="1" fontAlgn="base" latinLnBrk="0" hangingPunct="1">
                        <a:lnSpc>
                          <a:spcPct val="150000"/>
                        </a:lnSpc>
                        <a:spcBef>
                          <a:spcPct val="0"/>
                        </a:spcBef>
                        <a:spcAft>
                          <a:spcPct val="0"/>
                        </a:spcAft>
                        <a:buClrTx/>
                        <a:buSzTx/>
                        <a:buFontTx/>
                        <a:buNone/>
                        <a:tabLst>
                          <a:tab pos="590550" algn="ctr"/>
                        </a:tabLst>
                      </a:pPr>
                      <a:r>
                        <a:rPr kumimoji="0" lang="en-US" sz="1600" b="1" i="0" u="none" strike="noStrike" cap="none" normalizeH="0" baseline="0" smtClean="0">
                          <a:ln>
                            <a:noFill/>
                          </a:ln>
                          <a:solidFill>
                            <a:schemeClr val="tx1"/>
                          </a:solidFill>
                          <a:effectLst/>
                          <a:latin typeface="Arial" charset="0"/>
                          <a:cs typeface="Times New Roman" pitchFamily="18" charset="0"/>
                        </a:rPr>
                        <a:t>ΓΥΝΑΙΚΟΛΟΓΟΣ</a:t>
                      </a:r>
                      <a:endParaRPr kumimoji="0" lang="el-GR" sz="1600" b="1"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4BACC6"/>
                      </a:solidFill>
                      <a:prstDash val="solid"/>
                      <a:round/>
                      <a:headEnd type="none" w="med" len="med"/>
                      <a:tailEnd type="none" w="med" len="med"/>
                    </a:lnT>
                    <a:lnB>
                      <a:noFill/>
                    </a:lnB>
                    <a:lnTlToBr>
                      <a:noFill/>
                    </a:lnTlToBr>
                    <a:lnBlToTr>
                      <a:noFill/>
                    </a:lnBlToTr>
                    <a:solidFill>
                      <a:srgbClr val="D2EAF1"/>
                    </a:solidFill>
                  </a:tcPr>
                </a:tc>
                <a:tc>
                  <a:txBody>
                    <a:bodyPr/>
                    <a:lstStyle/>
                    <a:p>
                      <a:pPr marL="0" marR="0" lvl="0" indent="228600" algn="just" defTabSz="914400" rtl="0" eaLnBrk="1" fontAlgn="base" latinLnBrk="0" hangingPunct="1">
                        <a:lnSpc>
                          <a:spcPct val="150000"/>
                        </a:lnSpc>
                        <a:spcBef>
                          <a:spcPct val="0"/>
                        </a:spcBef>
                        <a:spcAft>
                          <a:spcPct val="0"/>
                        </a:spcAft>
                        <a:buClrTx/>
                        <a:buSzTx/>
                        <a:buFontTx/>
                        <a:buNone/>
                        <a:tabLst>
                          <a:tab pos="4657725" algn="l"/>
                        </a:tabLst>
                      </a:pPr>
                      <a:r>
                        <a:rPr kumimoji="0" lang="en-US" sz="1600" b="1" i="0" u="none" strike="noStrike" cap="none" normalizeH="0" baseline="0" smtClean="0">
                          <a:ln>
                            <a:noFill/>
                          </a:ln>
                          <a:solidFill>
                            <a:schemeClr val="tx1"/>
                          </a:solidFill>
                          <a:effectLst/>
                          <a:latin typeface="Arial" charset="0"/>
                          <a:cs typeface="Times New Roman" pitchFamily="18" charset="0"/>
                        </a:rPr>
                        <a:t>51,3</a:t>
                      </a:r>
                      <a:r>
                        <a:rPr kumimoji="0" lang="el-GR" sz="1600" b="1" i="0" u="none" strike="noStrike" cap="none" normalizeH="0" baseline="0" smtClean="0">
                          <a:ln>
                            <a:noFill/>
                          </a:ln>
                          <a:solidFill>
                            <a:schemeClr val="tx1"/>
                          </a:solidFill>
                          <a:effectLst/>
                          <a:latin typeface="Arial" charset="0"/>
                          <a:cs typeface="Times New Roman" pitchFamily="18" charset="0"/>
                        </a:rPr>
                        <a:t>              </a:t>
                      </a:r>
                      <a:r>
                        <a:rPr kumimoji="0" lang="en-US" sz="1600" b="1" i="0" u="none" strike="noStrike" cap="none" normalizeH="0" baseline="0" smtClean="0">
                          <a:ln>
                            <a:noFill/>
                          </a:ln>
                          <a:solidFill>
                            <a:schemeClr val="tx1"/>
                          </a:solidFill>
                          <a:effectLst/>
                          <a:latin typeface="Arial" charset="0"/>
                          <a:cs typeface="Times New Roman" pitchFamily="18" charset="0"/>
                        </a:rPr>
                        <a:t>                      </a:t>
                      </a:r>
                      <a:r>
                        <a:rPr kumimoji="0" lang="el-GR" sz="1600" b="1" i="0" u="none" strike="noStrike" cap="none" normalizeH="0" baseline="0" smtClean="0">
                          <a:ln>
                            <a:noFill/>
                          </a:ln>
                          <a:solidFill>
                            <a:schemeClr val="tx1"/>
                          </a:solidFill>
                          <a:effectLst/>
                          <a:latin typeface="Arial" charset="0"/>
                          <a:cs typeface="Times New Roman" pitchFamily="18" charset="0"/>
                        </a:rPr>
                        <a:t> 154</a:t>
                      </a:r>
                      <a:endParaRPr kumimoji="0" lang="el-GR" sz="1600" b="1"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a:noFill/>
                    </a:lnL>
                    <a:lnR>
                      <a:noFill/>
                    </a:lnR>
                    <a:lnT w="12700" cap="flat" cmpd="sng" algn="ctr">
                      <a:solidFill>
                        <a:srgbClr val="4BACC6"/>
                      </a:solidFill>
                      <a:prstDash val="solid"/>
                      <a:round/>
                      <a:headEnd type="none" w="med" len="med"/>
                      <a:tailEnd type="none" w="med" len="med"/>
                    </a:lnT>
                    <a:lnB>
                      <a:noFill/>
                    </a:lnB>
                    <a:lnTlToBr>
                      <a:noFill/>
                    </a:lnTlToBr>
                    <a:lnBlToTr>
                      <a:noFill/>
                    </a:lnBlToTr>
                    <a:solidFill>
                      <a:srgbClr val="D2EAF1"/>
                    </a:solidFill>
                  </a:tcPr>
                </a:tc>
              </a:tr>
              <a:tr h="327025">
                <a:tc>
                  <a:txBody>
                    <a:bodyPr/>
                    <a:lstStyle/>
                    <a:p>
                      <a:pPr marL="0" marR="0" lvl="0" indent="228600" algn="just" defTabSz="914400" rtl="0" eaLnBrk="1" fontAlgn="base" latinLnBrk="0" hangingPunct="1">
                        <a:lnSpc>
                          <a:spcPct val="150000"/>
                        </a:lnSpc>
                        <a:spcBef>
                          <a:spcPct val="0"/>
                        </a:spcBef>
                        <a:spcAft>
                          <a:spcPct val="0"/>
                        </a:spcAft>
                        <a:buClrTx/>
                        <a:buSzTx/>
                        <a:buFontTx/>
                        <a:buNone/>
                        <a:tabLst>
                          <a:tab pos="4657725" algn="l"/>
                        </a:tabLst>
                      </a:pPr>
                      <a:r>
                        <a:rPr kumimoji="0" lang="en-US" sz="1600" b="1" i="0" u="none" strike="noStrike" cap="none" normalizeH="0" baseline="0" smtClean="0">
                          <a:ln>
                            <a:noFill/>
                          </a:ln>
                          <a:solidFill>
                            <a:schemeClr val="tx1"/>
                          </a:solidFill>
                          <a:effectLst/>
                          <a:latin typeface="Arial" charset="0"/>
                          <a:cs typeface="Times New Roman" pitchFamily="18" charset="0"/>
                        </a:rPr>
                        <a:t>ΟΙΚΟΓΕΝΕΙΑ</a:t>
                      </a:r>
                      <a:endParaRPr kumimoji="0" lang="el-GR" sz="1600" b="1"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c>
                  <a:txBody>
                    <a:bodyPr/>
                    <a:lstStyle/>
                    <a:p>
                      <a:pPr marL="0" marR="0" lvl="0" indent="228600" algn="just" defTabSz="914400" rtl="0" eaLnBrk="1" fontAlgn="base" latinLnBrk="0" hangingPunct="1">
                        <a:lnSpc>
                          <a:spcPct val="150000"/>
                        </a:lnSpc>
                        <a:spcBef>
                          <a:spcPct val="0"/>
                        </a:spcBef>
                        <a:spcAft>
                          <a:spcPct val="0"/>
                        </a:spcAft>
                        <a:buClrTx/>
                        <a:buSzTx/>
                        <a:buFontTx/>
                        <a:buNone/>
                        <a:tabLst>
                          <a:tab pos="4657725" algn="l"/>
                        </a:tabLst>
                      </a:pPr>
                      <a:r>
                        <a:rPr kumimoji="0" lang="en-US" sz="1600" b="1" i="0" u="none" strike="noStrike" cap="none" normalizeH="0" baseline="0" smtClean="0">
                          <a:ln>
                            <a:noFill/>
                          </a:ln>
                          <a:solidFill>
                            <a:schemeClr val="tx1"/>
                          </a:solidFill>
                          <a:effectLst/>
                          <a:latin typeface="Arial" charset="0"/>
                          <a:cs typeface="Times New Roman" pitchFamily="18" charset="0"/>
                        </a:rPr>
                        <a:t>17,7</a:t>
                      </a:r>
                      <a:r>
                        <a:rPr kumimoji="0" lang="el-GR" sz="1600" b="1" i="0" u="none" strike="noStrike" cap="none" normalizeH="0" baseline="0" smtClean="0">
                          <a:ln>
                            <a:noFill/>
                          </a:ln>
                          <a:solidFill>
                            <a:schemeClr val="tx1"/>
                          </a:solidFill>
                          <a:effectLst/>
                          <a:latin typeface="Arial" charset="0"/>
                          <a:cs typeface="Times New Roman" pitchFamily="18" charset="0"/>
                        </a:rPr>
                        <a:t>             </a:t>
                      </a:r>
                      <a:r>
                        <a:rPr kumimoji="0" lang="en-US" sz="1600" b="1" i="0" u="none" strike="noStrike" cap="none" normalizeH="0" baseline="0" smtClean="0">
                          <a:ln>
                            <a:noFill/>
                          </a:ln>
                          <a:solidFill>
                            <a:schemeClr val="tx1"/>
                          </a:solidFill>
                          <a:effectLst/>
                          <a:latin typeface="Arial" charset="0"/>
                          <a:cs typeface="Times New Roman" pitchFamily="18" charset="0"/>
                        </a:rPr>
                        <a:t>     </a:t>
                      </a:r>
                      <a:r>
                        <a:rPr kumimoji="0" lang="el-GR" sz="1600" b="1" i="0" u="none" strike="noStrike" cap="none" normalizeH="0" baseline="0" smtClean="0">
                          <a:ln>
                            <a:noFill/>
                          </a:ln>
                          <a:solidFill>
                            <a:schemeClr val="tx1"/>
                          </a:solidFill>
                          <a:effectLst/>
                          <a:latin typeface="Arial" charset="0"/>
                          <a:cs typeface="Times New Roman" pitchFamily="18" charset="0"/>
                        </a:rPr>
                        <a:t> </a:t>
                      </a:r>
                      <a:r>
                        <a:rPr kumimoji="0" lang="en-US" sz="1600" b="1" i="0" u="none" strike="noStrike" cap="none" normalizeH="0" baseline="0" smtClean="0">
                          <a:ln>
                            <a:noFill/>
                          </a:ln>
                          <a:solidFill>
                            <a:schemeClr val="tx1"/>
                          </a:solidFill>
                          <a:effectLst/>
                          <a:latin typeface="Arial" charset="0"/>
                          <a:cs typeface="Times New Roman" pitchFamily="18" charset="0"/>
                        </a:rPr>
                        <a:t>                   </a:t>
                      </a:r>
                      <a:r>
                        <a:rPr kumimoji="0" lang="el-GR" sz="1600" b="1" i="0" u="none" strike="noStrike" cap="none" normalizeH="0" baseline="0" smtClean="0">
                          <a:ln>
                            <a:noFill/>
                          </a:ln>
                          <a:solidFill>
                            <a:schemeClr val="tx1"/>
                          </a:solidFill>
                          <a:effectLst/>
                          <a:latin typeface="Arial" charset="0"/>
                          <a:cs typeface="Times New Roman" pitchFamily="18" charset="0"/>
                        </a:rPr>
                        <a:t> 53</a:t>
                      </a:r>
                      <a:endParaRPr kumimoji="0" lang="el-GR" sz="1600" b="1"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r>
              <a:tr h="327025">
                <a:tc>
                  <a:txBody>
                    <a:bodyPr/>
                    <a:lstStyle/>
                    <a:p>
                      <a:pPr marL="0" marR="0" lvl="0" indent="228600" algn="just" defTabSz="914400" rtl="0" eaLnBrk="1" fontAlgn="base" latinLnBrk="0" hangingPunct="1">
                        <a:lnSpc>
                          <a:spcPct val="150000"/>
                        </a:lnSpc>
                        <a:spcBef>
                          <a:spcPct val="0"/>
                        </a:spcBef>
                        <a:spcAft>
                          <a:spcPct val="0"/>
                        </a:spcAft>
                        <a:buClrTx/>
                        <a:buSzTx/>
                        <a:buFontTx/>
                        <a:buNone/>
                        <a:tabLst>
                          <a:tab pos="4657725" algn="l"/>
                        </a:tabLst>
                      </a:pPr>
                      <a:r>
                        <a:rPr kumimoji="0" lang="en-US" sz="1600" b="1" i="0" u="none" strike="noStrike" cap="none" normalizeH="0" baseline="0" smtClean="0">
                          <a:ln>
                            <a:noFill/>
                          </a:ln>
                          <a:solidFill>
                            <a:schemeClr val="tx1"/>
                          </a:solidFill>
                          <a:effectLst/>
                          <a:latin typeface="Arial" charset="0"/>
                          <a:cs typeface="Times New Roman" pitchFamily="18" charset="0"/>
                        </a:rPr>
                        <a:t>ΦΙΛΟΙ</a:t>
                      </a:r>
                      <a:endParaRPr kumimoji="0" lang="el-GR" sz="1600" b="1"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solidFill>
                      <a:srgbClr val="D2EAF1"/>
                    </a:solidFill>
                  </a:tcPr>
                </a:tc>
                <a:tc>
                  <a:txBody>
                    <a:bodyPr/>
                    <a:lstStyle/>
                    <a:p>
                      <a:pPr marL="0" marR="0" lvl="0" indent="228600" algn="just" defTabSz="914400" rtl="0" eaLnBrk="1" fontAlgn="base" latinLnBrk="0" hangingPunct="1">
                        <a:lnSpc>
                          <a:spcPct val="150000"/>
                        </a:lnSpc>
                        <a:spcBef>
                          <a:spcPct val="0"/>
                        </a:spcBef>
                        <a:spcAft>
                          <a:spcPct val="0"/>
                        </a:spcAft>
                        <a:buClrTx/>
                        <a:buSzTx/>
                        <a:buFontTx/>
                        <a:buNone/>
                        <a:tabLst>
                          <a:tab pos="4657725" algn="l"/>
                        </a:tabLst>
                      </a:pPr>
                      <a:r>
                        <a:rPr kumimoji="0" lang="en-US" sz="1600" b="1" i="0" u="none" strike="noStrike" cap="none" normalizeH="0" baseline="0" smtClean="0">
                          <a:ln>
                            <a:noFill/>
                          </a:ln>
                          <a:solidFill>
                            <a:schemeClr val="tx1"/>
                          </a:solidFill>
                          <a:effectLst/>
                          <a:latin typeface="Arial" charset="0"/>
                          <a:cs typeface="Times New Roman" pitchFamily="18" charset="0"/>
                        </a:rPr>
                        <a:t>4</a:t>
                      </a:r>
                      <a:r>
                        <a:rPr kumimoji="0" lang="el-GR" sz="1600" b="1" i="0" u="none" strike="noStrike" cap="none" normalizeH="0" baseline="0" smtClean="0">
                          <a:ln>
                            <a:noFill/>
                          </a:ln>
                          <a:solidFill>
                            <a:schemeClr val="tx1"/>
                          </a:solidFill>
                          <a:effectLst/>
                          <a:latin typeface="Arial" charset="0"/>
                          <a:cs typeface="Times New Roman" pitchFamily="18" charset="0"/>
                        </a:rPr>
                        <a:t>                   </a:t>
                      </a:r>
                      <a:r>
                        <a:rPr kumimoji="0" lang="en-US" sz="1600" b="1" i="0" u="none" strike="noStrike" cap="none" normalizeH="0" baseline="0" smtClean="0">
                          <a:ln>
                            <a:noFill/>
                          </a:ln>
                          <a:solidFill>
                            <a:schemeClr val="tx1"/>
                          </a:solidFill>
                          <a:effectLst/>
                          <a:latin typeface="Arial" charset="0"/>
                          <a:cs typeface="Times New Roman" pitchFamily="18" charset="0"/>
                        </a:rPr>
                        <a:t>                       </a:t>
                      </a:r>
                      <a:r>
                        <a:rPr kumimoji="0" lang="el-GR" sz="1600" b="1" i="0" u="none" strike="noStrike" cap="none" normalizeH="0" baseline="0" smtClean="0">
                          <a:ln>
                            <a:noFill/>
                          </a:ln>
                          <a:solidFill>
                            <a:schemeClr val="tx1"/>
                          </a:solidFill>
                          <a:effectLst/>
                          <a:latin typeface="Arial" charset="0"/>
                          <a:cs typeface="Times New Roman" pitchFamily="18" charset="0"/>
                        </a:rPr>
                        <a:t> 12</a:t>
                      </a:r>
                      <a:endParaRPr kumimoji="0" lang="el-GR" sz="1600" b="1"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solidFill>
                      <a:srgbClr val="D2EAF1"/>
                    </a:solidFill>
                  </a:tcPr>
                </a:tc>
              </a:tr>
              <a:tr h="327025">
                <a:tc>
                  <a:txBody>
                    <a:bodyPr/>
                    <a:lstStyle/>
                    <a:p>
                      <a:pPr marL="0" marR="0" lvl="0" indent="228600" algn="just" defTabSz="914400" rtl="0" eaLnBrk="1" fontAlgn="base" latinLnBrk="0" hangingPunct="1">
                        <a:lnSpc>
                          <a:spcPct val="150000"/>
                        </a:lnSpc>
                        <a:spcBef>
                          <a:spcPct val="0"/>
                        </a:spcBef>
                        <a:spcAft>
                          <a:spcPct val="0"/>
                        </a:spcAft>
                        <a:buClrTx/>
                        <a:buSzTx/>
                        <a:buFontTx/>
                        <a:buNone/>
                        <a:tabLst>
                          <a:tab pos="4657725" algn="l"/>
                        </a:tabLst>
                      </a:pPr>
                      <a:r>
                        <a:rPr kumimoji="0" lang="en-US" sz="1600" b="1" i="0" u="none" strike="noStrike" cap="none" normalizeH="0" baseline="0" smtClean="0">
                          <a:ln>
                            <a:noFill/>
                          </a:ln>
                          <a:solidFill>
                            <a:schemeClr val="tx1"/>
                          </a:solidFill>
                          <a:effectLst/>
                          <a:latin typeface="Arial" charset="0"/>
                          <a:cs typeface="Times New Roman" pitchFamily="18" charset="0"/>
                        </a:rPr>
                        <a:t>ΜΜΕ</a:t>
                      </a:r>
                      <a:endParaRPr kumimoji="0" lang="el-GR" sz="1600" b="1"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c>
                  <a:txBody>
                    <a:bodyPr/>
                    <a:lstStyle/>
                    <a:p>
                      <a:pPr marL="0" marR="0" lvl="0" indent="228600" algn="just" defTabSz="914400" rtl="0" eaLnBrk="1" fontAlgn="base" latinLnBrk="0" hangingPunct="1">
                        <a:lnSpc>
                          <a:spcPct val="150000"/>
                        </a:lnSpc>
                        <a:spcBef>
                          <a:spcPct val="0"/>
                        </a:spcBef>
                        <a:spcAft>
                          <a:spcPct val="0"/>
                        </a:spcAft>
                        <a:buClrTx/>
                        <a:buSzTx/>
                        <a:buFontTx/>
                        <a:buNone/>
                        <a:tabLst>
                          <a:tab pos="4657725" algn="l"/>
                        </a:tabLst>
                      </a:pPr>
                      <a:r>
                        <a:rPr kumimoji="0" lang="en-US" sz="1600" b="1" i="0" u="none" strike="noStrike" cap="none" normalizeH="0" baseline="0" smtClean="0">
                          <a:ln>
                            <a:noFill/>
                          </a:ln>
                          <a:solidFill>
                            <a:schemeClr val="tx1"/>
                          </a:solidFill>
                          <a:effectLst/>
                          <a:latin typeface="Arial" charset="0"/>
                          <a:cs typeface="Times New Roman" pitchFamily="18" charset="0"/>
                        </a:rPr>
                        <a:t>4</a:t>
                      </a:r>
                      <a:r>
                        <a:rPr kumimoji="0" lang="el-GR" sz="1600" b="1" i="0" u="none" strike="noStrike" cap="none" normalizeH="0" baseline="0" smtClean="0">
                          <a:ln>
                            <a:noFill/>
                          </a:ln>
                          <a:solidFill>
                            <a:schemeClr val="tx1"/>
                          </a:solidFill>
                          <a:effectLst/>
                          <a:latin typeface="Arial" charset="0"/>
                          <a:cs typeface="Times New Roman" pitchFamily="18" charset="0"/>
                        </a:rPr>
                        <a:t>                    </a:t>
                      </a:r>
                      <a:r>
                        <a:rPr kumimoji="0" lang="en-US" sz="1600" b="1" i="0" u="none" strike="noStrike" cap="none" normalizeH="0" baseline="0" smtClean="0">
                          <a:ln>
                            <a:noFill/>
                          </a:ln>
                          <a:solidFill>
                            <a:schemeClr val="tx1"/>
                          </a:solidFill>
                          <a:effectLst/>
                          <a:latin typeface="Arial" charset="0"/>
                          <a:cs typeface="Times New Roman" pitchFamily="18" charset="0"/>
                        </a:rPr>
                        <a:t>                       </a:t>
                      </a:r>
                      <a:r>
                        <a:rPr kumimoji="0" lang="el-GR" sz="1600" b="1" i="0" u="none" strike="noStrike" cap="none" normalizeH="0" baseline="0" smtClean="0">
                          <a:ln>
                            <a:noFill/>
                          </a:ln>
                          <a:solidFill>
                            <a:schemeClr val="tx1"/>
                          </a:solidFill>
                          <a:effectLst/>
                          <a:latin typeface="Arial" charset="0"/>
                          <a:cs typeface="Times New Roman" pitchFamily="18" charset="0"/>
                        </a:rPr>
                        <a:t>12</a:t>
                      </a:r>
                      <a:endParaRPr kumimoji="0" lang="el-GR" sz="1600" b="1"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r>
              <a:tr h="327025">
                <a:tc>
                  <a:txBody>
                    <a:bodyPr/>
                    <a:lstStyle/>
                    <a:p>
                      <a:pPr marL="0" marR="0" lvl="0" indent="228600" algn="just" defTabSz="914400" rtl="0" eaLnBrk="1" fontAlgn="base" latinLnBrk="0" hangingPunct="1">
                        <a:lnSpc>
                          <a:spcPct val="150000"/>
                        </a:lnSpc>
                        <a:spcBef>
                          <a:spcPct val="0"/>
                        </a:spcBef>
                        <a:spcAft>
                          <a:spcPct val="0"/>
                        </a:spcAft>
                        <a:buClrTx/>
                        <a:buSzTx/>
                        <a:buFontTx/>
                        <a:buNone/>
                        <a:tabLst>
                          <a:tab pos="4657725" algn="l"/>
                        </a:tabLst>
                      </a:pPr>
                      <a:r>
                        <a:rPr kumimoji="0" lang="en-US" sz="1600" b="1" i="0" u="none" strike="noStrike" cap="none" normalizeH="0" baseline="0" smtClean="0">
                          <a:ln>
                            <a:noFill/>
                          </a:ln>
                          <a:solidFill>
                            <a:schemeClr val="tx1"/>
                          </a:solidFill>
                          <a:effectLst/>
                          <a:latin typeface="Arial" charset="0"/>
                          <a:cs typeface="Times New Roman" pitchFamily="18" charset="0"/>
                        </a:rPr>
                        <a:t>ΔΙΑΔΥΚΤΙΟ</a:t>
                      </a:r>
                      <a:endParaRPr kumimoji="0" lang="el-GR" sz="1600" b="1"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solidFill>
                      <a:srgbClr val="D2EAF1"/>
                    </a:solidFill>
                  </a:tcPr>
                </a:tc>
                <a:tc>
                  <a:txBody>
                    <a:bodyPr/>
                    <a:lstStyle/>
                    <a:p>
                      <a:pPr marL="0" marR="0" lvl="0" indent="228600" algn="just" defTabSz="914400" rtl="0" eaLnBrk="1" fontAlgn="base" latinLnBrk="0" hangingPunct="1">
                        <a:lnSpc>
                          <a:spcPct val="150000"/>
                        </a:lnSpc>
                        <a:spcBef>
                          <a:spcPct val="0"/>
                        </a:spcBef>
                        <a:spcAft>
                          <a:spcPct val="0"/>
                        </a:spcAft>
                        <a:buClrTx/>
                        <a:buSzTx/>
                        <a:buFontTx/>
                        <a:buNone/>
                        <a:tabLst>
                          <a:tab pos="4657725" algn="l"/>
                        </a:tabLst>
                      </a:pPr>
                      <a:r>
                        <a:rPr kumimoji="0" lang="en-US" sz="1600" b="1" i="0" u="none" strike="noStrike" cap="none" normalizeH="0" baseline="0" smtClean="0">
                          <a:ln>
                            <a:noFill/>
                          </a:ln>
                          <a:solidFill>
                            <a:schemeClr val="tx1"/>
                          </a:solidFill>
                          <a:effectLst/>
                          <a:latin typeface="Arial" charset="0"/>
                          <a:cs typeface="Times New Roman" pitchFamily="18" charset="0"/>
                        </a:rPr>
                        <a:t>2</a:t>
                      </a:r>
                      <a:r>
                        <a:rPr kumimoji="0" lang="el-GR" sz="1600" b="1" i="0" u="none" strike="noStrike" cap="none" normalizeH="0" baseline="0" smtClean="0">
                          <a:ln>
                            <a:noFill/>
                          </a:ln>
                          <a:solidFill>
                            <a:schemeClr val="tx1"/>
                          </a:solidFill>
                          <a:effectLst/>
                          <a:latin typeface="Arial" charset="0"/>
                          <a:cs typeface="Times New Roman" pitchFamily="18" charset="0"/>
                        </a:rPr>
                        <a:t>                    </a:t>
                      </a:r>
                      <a:r>
                        <a:rPr kumimoji="0" lang="en-US" sz="1600" b="1" i="0" u="none" strike="noStrike" cap="none" normalizeH="0" baseline="0" smtClean="0">
                          <a:ln>
                            <a:noFill/>
                          </a:ln>
                          <a:solidFill>
                            <a:schemeClr val="tx1"/>
                          </a:solidFill>
                          <a:effectLst/>
                          <a:latin typeface="Arial" charset="0"/>
                          <a:cs typeface="Times New Roman" pitchFamily="18" charset="0"/>
                        </a:rPr>
                        <a:t>                       </a:t>
                      </a:r>
                      <a:r>
                        <a:rPr kumimoji="0" lang="el-GR" sz="1600" b="1" i="0" u="none" strike="noStrike" cap="none" normalizeH="0" baseline="0" smtClean="0">
                          <a:ln>
                            <a:noFill/>
                          </a:ln>
                          <a:solidFill>
                            <a:schemeClr val="tx1"/>
                          </a:solidFill>
                          <a:effectLst/>
                          <a:latin typeface="Arial" charset="0"/>
                          <a:cs typeface="Times New Roman" pitchFamily="18" charset="0"/>
                        </a:rPr>
                        <a:t> 2</a:t>
                      </a:r>
                      <a:endParaRPr kumimoji="0" lang="el-GR" sz="1600" b="1"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solidFill>
                      <a:srgbClr val="D2EAF1"/>
                    </a:solidFill>
                  </a:tcPr>
                </a:tc>
              </a:tr>
              <a:tr h="327025">
                <a:tc>
                  <a:txBody>
                    <a:bodyPr/>
                    <a:lstStyle/>
                    <a:p>
                      <a:pPr marL="0" marR="0" lvl="0" indent="228600" algn="just" defTabSz="914400" rtl="0" eaLnBrk="1" fontAlgn="base" latinLnBrk="0" hangingPunct="1">
                        <a:lnSpc>
                          <a:spcPct val="150000"/>
                        </a:lnSpc>
                        <a:spcBef>
                          <a:spcPct val="0"/>
                        </a:spcBef>
                        <a:spcAft>
                          <a:spcPct val="0"/>
                        </a:spcAft>
                        <a:buClrTx/>
                        <a:buSzTx/>
                        <a:buFontTx/>
                        <a:buNone/>
                        <a:tabLst>
                          <a:tab pos="4657725" algn="l"/>
                        </a:tabLst>
                      </a:pPr>
                      <a:r>
                        <a:rPr kumimoji="0" lang="en-US" sz="1600" b="1" i="0" u="none" strike="noStrike" cap="none" normalizeH="0" baseline="0" smtClean="0">
                          <a:ln>
                            <a:noFill/>
                          </a:ln>
                          <a:solidFill>
                            <a:schemeClr val="tx1"/>
                          </a:solidFill>
                          <a:effectLst/>
                          <a:latin typeface="Arial" charset="0"/>
                          <a:cs typeface="Times New Roman" pitchFamily="18" charset="0"/>
                        </a:rPr>
                        <a:t>ΑΛΛΗ ΠΗΓΗ</a:t>
                      </a:r>
                      <a:endParaRPr kumimoji="0" lang="el-GR" sz="1600" b="1"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a:noFill/>
                    </a:lnL>
                    <a:lnR>
                      <a:noFill/>
                    </a:lnR>
                    <a:lnT>
                      <a:noFill/>
                    </a:lnT>
                    <a:lnB w="12700" cap="flat" cmpd="sng" algn="ctr">
                      <a:solidFill>
                        <a:srgbClr val="4BACC6"/>
                      </a:solidFill>
                      <a:prstDash val="solid"/>
                      <a:round/>
                      <a:headEnd type="none" w="med" len="med"/>
                      <a:tailEnd type="none" w="med" len="med"/>
                    </a:lnB>
                    <a:lnTlToBr>
                      <a:noFill/>
                    </a:lnTlToBr>
                    <a:lnBlToTr>
                      <a:noFill/>
                    </a:lnBlToTr>
                    <a:noFill/>
                  </a:tcPr>
                </a:tc>
                <a:tc>
                  <a:txBody>
                    <a:bodyPr/>
                    <a:lstStyle/>
                    <a:p>
                      <a:pPr marL="0" marR="0" lvl="0" indent="228600" algn="just" defTabSz="914400" rtl="0" eaLnBrk="1" fontAlgn="base" latinLnBrk="0" hangingPunct="1">
                        <a:lnSpc>
                          <a:spcPct val="150000"/>
                        </a:lnSpc>
                        <a:spcBef>
                          <a:spcPct val="0"/>
                        </a:spcBef>
                        <a:spcAft>
                          <a:spcPct val="0"/>
                        </a:spcAft>
                        <a:buClrTx/>
                        <a:buSzTx/>
                        <a:buFontTx/>
                        <a:buNone/>
                        <a:tabLst>
                          <a:tab pos="4657725" algn="l"/>
                        </a:tabLst>
                      </a:pPr>
                      <a:r>
                        <a:rPr kumimoji="0" lang="en-US" sz="1600" b="1" i="0" u="none" strike="noStrike" cap="none" normalizeH="0" baseline="0" smtClean="0">
                          <a:ln>
                            <a:noFill/>
                          </a:ln>
                          <a:solidFill>
                            <a:schemeClr val="tx1"/>
                          </a:solidFill>
                          <a:effectLst/>
                          <a:latin typeface="Arial" charset="0"/>
                          <a:cs typeface="Times New Roman" pitchFamily="18" charset="0"/>
                        </a:rPr>
                        <a:t>21</a:t>
                      </a:r>
                      <a:r>
                        <a:rPr kumimoji="0" lang="el-GR" sz="1600" b="1" i="0" u="none" strike="noStrike" cap="none" normalizeH="0" baseline="0" smtClean="0">
                          <a:ln>
                            <a:noFill/>
                          </a:ln>
                          <a:solidFill>
                            <a:schemeClr val="tx1"/>
                          </a:solidFill>
                          <a:effectLst/>
                          <a:latin typeface="Arial" charset="0"/>
                          <a:cs typeface="Times New Roman" pitchFamily="18" charset="0"/>
                        </a:rPr>
                        <a:t>                 </a:t>
                      </a:r>
                      <a:r>
                        <a:rPr kumimoji="0" lang="en-US" sz="1600" b="1" i="0" u="none" strike="noStrike" cap="none" normalizeH="0" baseline="0" smtClean="0">
                          <a:ln>
                            <a:noFill/>
                          </a:ln>
                          <a:solidFill>
                            <a:schemeClr val="tx1"/>
                          </a:solidFill>
                          <a:effectLst/>
                          <a:latin typeface="Arial" charset="0"/>
                          <a:cs typeface="Times New Roman" pitchFamily="18" charset="0"/>
                        </a:rPr>
                        <a:t>                      </a:t>
                      </a:r>
                      <a:r>
                        <a:rPr kumimoji="0" lang="el-GR" sz="1600" b="1" i="0" u="none" strike="noStrike" cap="none" normalizeH="0" baseline="0" smtClean="0">
                          <a:ln>
                            <a:noFill/>
                          </a:ln>
                          <a:solidFill>
                            <a:schemeClr val="tx1"/>
                          </a:solidFill>
                          <a:effectLst/>
                          <a:latin typeface="Arial" charset="0"/>
                          <a:cs typeface="Times New Roman" pitchFamily="18" charset="0"/>
                        </a:rPr>
                        <a:t> 63</a:t>
                      </a:r>
                      <a:endParaRPr kumimoji="0" lang="el-GR" sz="1600" b="1"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horzOverflow="overflow">
                    <a:lnL>
                      <a:noFill/>
                    </a:lnL>
                    <a:lnR>
                      <a:noFill/>
                    </a:lnR>
                    <a:lnT>
                      <a:noFill/>
                    </a:lnT>
                    <a:lnB w="12700" cap="flat" cmpd="sng" algn="ctr">
                      <a:solidFill>
                        <a:srgbClr val="4BACC6"/>
                      </a:solidFill>
                      <a:prstDash val="solid"/>
                      <a:round/>
                      <a:headEnd type="none" w="med" len="med"/>
                      <a:tailEnd type="none" w="med" len="med"/>
                    </a:lnB>
                    <a:lnTlToBr>
                      <a:noFill/>
                    </a:lnTlToBr>
                    <a:lnBlToTr>
                      <a:noFill/>
                    </a:lnBlToTr>
                    <a:noFill/>
                  </a:tcPr>
                </a:tc>
              </a:tr>
            </a:tbl>
          </a:graphicData>
        </a:graphic>
      </p:graphicFrame>
      <p:sp>
        <p:nvSpPr>
          <p:cNvPr id="4" name="3 - Έλλειψη"/>
          <p:cNvSpPr/>
          <p:nvPr/>
        </p:nvSpPr>
        <p:spPr>
          <a:xfrm>
            <a:off x="3563938" y="1412875"/>
            <a:ext cx="720725" cy="287338"/>
          </a:xfrm>
          <a:prstGeom prst="ellipse">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21525" name="4 - Ορθογώνιο"/>
          <p:cNvSpPr>
            <a:spLocks noChangeArrowheads="1"/>
          </p:cNvSpPr>
          <p:nvPr/>
        </p:nvSpPr>
        <p:spPr bwMode="auto">
          <a:xfrm>
            <a:off x="0" y="3644900"/>
            <a:ext cx="9144000" cy="2586038"/>
          </a:xfrm>
          <a:prstGeom prst="rect">
            <a:avLst/>
          </a:prstGeom>
          <a:noFill/>
          <a:ln w="9525">
            <a:noFill/>
            <a:miter lim="800000"/>
            <a:headEnd/>
            <a:tailEnd/>
          </a:ln>
        </p:spPr>
        <p:txBody>
          <a:bodyPr>
            <a:spAutoFit/>
          </a:bodyPr>
          <a:lstStyle/>
          <a:p>
            <a:pPr algn="just"/>
            <a:endParaRPr lang="el-GR">
              <a:solidFill>
                <a:srgbClr val="9A7500"/>
              </a:solidFill>
              <a:latin typeface="Arial Black" pitchFamily="34" charset="0"/>
            </a:endParaRPr>
          </a:p>
          <a:p>
            <a:pPr algn="just"/>
            <a:endParaRPr lang="el-GR">
              <a:solidFill>
                <a:srgbClr val="9A7500"/>
              </a:solidFill>
              <a:latin typeface="Arial Black" pitchFamily="34" charset="0"/>
            </a:endParaRPr>
          </a:p>
          <a:p>
            <a:pPr algn="just">
              <a:buFont typeface="Wingdings" pitchFamily="2" charset="2"/>
              <a:buChar char="Ø"/>
            </a:pPr>
            <a:r>
              <a:rPr lang="el-GR">
                <a:solidFill>
                  <a:srgbClr val="9A7500"/>
                </a:solidFill>
                <a:latin typeface="Arial Black" pitchFamily="34" charset="0"/>
              </a:rPr>
              <a:t>Στην έρευνα των </a:t>
            </a:r>
            <a:r>
              <a:rPr lang="en-US">
                <a:solidFill>
                  <a:srgbClr val="9A7500"/>
                </a:solidFill>
                <a:latin typeface="Arial Black" pitchFamily="34" charset="0"/>
              </a:rPr>
              <a:t>Gamara et al</a:t>
            </a:r>
            <a:r>
              <a:rPr lang="el-GR">
                <a:solidFill>
                  <a:srgbClr val="9A7500"/>
                </a:solidFill>
                <a:latin typeface="Arial Black" pitchFamily="34" charset="0"/>
              </a:rPr>
              <a:t> στην Αργεντινή, η ενημέρωσε των </a:t>
            </a:r>
          </a:p>
          <a:p>
            <a:pPr algn="just"/>
            <a:endParaRPr lang="el-GR">
              <a:solidFill>
                <a:srgbClr val="9A7500"/>
              </a:solidFill>
              <a:latin typeface="Arial Black" pitchFamily="34" charset="0"/>
            </a:endParaRPr>
          </a:p>
          <a:p>
            <a:pPr algn="just"/>
            <a:r>
              <a:rPr lang="el-GR">
                <a:solidFill>
                  <a:srgbClr val="9A7500"/>
                </a:solidFill>
                <a:latin typeface="Arial Black" pitchFamily="34" charset="0"/>
              </a:rPr>
              <a:t>γυναικών  προερχόταν, σε μεγάλο βαθμό, από τα ΜΜΕ και τους φίλους, </a:t>
            </a:r>
          </a:p>
          <a:p>
            <a:pPr algn="just"/>
            <a:endParaRPr lang="el-GR">
              <a:solidFill>
                <a:srgbClr val="9A7500"/>
              </a:solidFill>
              <a:latin typeface="Arial Black" pitchFamily="34" charset="0"/>
            </a:endParaRPr>
          </a:p>
          <a:p>
            <a:pPr algn="just"/>
            <a:r>
              <a:rPr lang="el-GR">
                <a:solidFill>
                  <a:srgbClr val="9A7500"/>
                </a:solidFill>
                <a:latin typeface="Arial Black" pitchFamily="34" charset="0"/>
              </a:rPr>
              <a:t>ενώ σε μικρότερο βαθμό, πηγή ενημέρωσης των γυναικών ήταν οι </a:t>
            </a:r>
          </a:p>
          <a:p>
            <a:pPr algn="just"/>
            <a:endParaRPr lang="el-GR">
              <a:solidFill>
                <a:srgbClr val="9A7500"/>
              </a:solidFill>
              <a:latin typeface="Arial Black" pitchFamily="34" charset="0"/>
            </a:endParaRPr>
          </a:p>
          <a:p>
            <a:pPr algn="just"/>
            <a:r>
              <a:rPr lang="el-GR">
                <a:solidFill>
                  <a:srgbClr val="9A7500"/>
                </a:solidFill>
                <a:latin typeface="Arial Black" pitchFamily="34" charset="0"/>
              </a:rPr>
              <a:t>επαγγελματίες υγείας</a:t>
            </a:r>
          </a:p>
        </p:txBody>
      </p:sp>
      <p:sp>
        <p:nvSpPr>
          <p:cNvPr id="6" name="5 - Στρογγυλεμένο ορθογώνιο"/>
          <p:cNvSpPr/>
          <p:nvPr/>
        </p:nvSpPr>
        <p:spPr>
          <a:xfrm>
            <a:off x="179388" y="3860800"/>
            <a:ext cx="8713787" cy="3024188"/>
          </a:xfrm>
          <a:prstGeom prst="roundRect">
            <a:avLst/>
          </a:prstGeom>
          <a:solidFill>
            <a:srgbClr val="BAE28E"/>
          </a:solidFill>
          <a:ln>
            <a:solidFill>
              <a:srgbClr val="BAE28E"/>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1025" name="Rectangle 1"/>
          <p:cNvSpPr>
            <a:spLocks noChangeArrowheads="1"/>
          </p:cNvSpPr>
          <p:nvPr/>
        </p:nvSpPr>
        <p:spPr bwMode="auto">
          <a:xfrm>
            <a:off x="395288" y="3851275"/>
            <a:ext cx="8424862" cy="2554288"/>
          </a:xfrm>
          <a:prstGeom prst="rect">
            <a:avLst/>
          </a:prstGeom>
          <a:noFill/>
          <a:ln w="9525">
            <a:noFill/>
            <a:miter lim="800000"/>
            <a:headEnd/>
            <a:tailEnd/>
          </a:ln>
        </p:spPr>
        <p:txBody>
          <a:bodyPr anchor="ctr">
            <a:spAutoFit/>
          </a:bodyPr>
          <a:lstStyle/>
          <a:p>
            <a:pPr indent="457200" algn="just">
              <a:buFont typeface="Wingdings" pitchFamily="2" charset="2"/>
              <a:buChar char="v"/>
            </a:pPr>
            <a:r>
              <a:rPr lang="el-GR" sz="2000">
                <a:solidFill>
                  <a:srgbClr val="003300"/>
                </a:solidFill>
                <a:latin typeface="Arial Black" pitchFamily="34" charset="0"/>
                <a:cs typeface="Times New Roman" pitchFamily="18" charset="0"/>
              </a:rPr>
              <a:t>Από τις γυναίκες που ενημερώθηκαν από το γιατρό, τους </a:t>
            </a:r>
            <a:r>
              <a:rPr lang="el-GR" sz="2000">
                <a:latin typeface="Arial Black" pitchFamily="34" charset="0"/>
                <a:cs typeface="Times New Roman" pitchFamily="18" charset="0"/>
              </a:rPr>
              <a:t>οι περισσότερες ήταν άνω των 40 ετών</a:t>
            </a:r>
            <a:r>
              <a:rPr lang="el-GR" sz="2000">
                <a:solidFill>
                  <a:srgbClr val="003300"/>
                </a:solidFill>
                <a:latin typeface="Arial Black" pitchFamily="34" charset="0"/>
                <a:cs typeface="Times New Roman" pitchFamily="18" charset="0"/>
              </a:rPr>
              <a:t>. Οι γυναίκες μέχρι 40 ετών ενημερώθηκαν σε μεγάλο ποσοστό από την οικογένεια και από φίλους. </a:t>
            </a:r>
          </a:p>
          <a:p>
            <a:pPr indent="457200" algn="just"/>
            <a:endParaRPr lang="el-GR" sz="2000">
              <a:solidFill>
                <a:srgbClr val="003300"/>
              </a:solidFill>
              <a:latin typeface="Arial Black" pitchFamily="34" charset="0"/>
              <a:cs typeface="Times New Roman" pitchFamily="18" charset="0"/>
            </a:endParaRPr>
          </a:p>
          <a:p>
            <a:pPr indent="457200" algn="just">
              <a:buFont typeface="Wingdings" pitchFamily="2" charset="2"/>
              <a:buChar char="v"/>
            </a:pPr>
            <a:r>
              <a:rPr lang="el-GR" sz="2000">
                <a:solidFill>
                  <a:srgbClr val="003300"/>
                </a:solidFill>
                <a:latin typeface="Arial Black" pitchFamily="34" charset="0"/>
                <a:cs typeface="Times New Roman" pitchFamily="18" charset="0"/>
              </a:rPr>
              <a:t>Οι εργαζόμενες δεν εμφανίζουν σημαντικές διαφορές, ως προς την πηγή ενημέρωσης,  από τις μη εργαζόμενες, καθώς επίσης και οι άγαμες από τις έγγαμες.</a:t>
            </a:r>
            <a:endParaRPr lang="el-GR" sz="2000">
              <a:solidFill>
                <a:srgbClr val="003300"/>
              </a:solidFill>
              <a:latin typeface="Arial Black" pitchFamily="34"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25"/>
                                        </p:tgtEl>
                                        <p:attrNameLst>
                                          <p:attrName>style.visibility</p:attrName>
                                        </p:attrNameLst>
                                      </p:cBhvr>
                                      <p:to>
                                        <p:strVal val="visible"/>
                                      </p:to>
                                    </p:set>
                                    <p:anim calcmode="lin" valueType="num">
                                      <p:cBhvr additive="base">
                                        <p:cTn id="11" dur="500" fill="hold"/>
                                        <p:tgtEl>
                                          <p:spTgt spid="1025"/>
                                        </p:tgtEl>
                                        <p:attrNameLst>
                                          <p:attrName>ppt_x</p:attrName>
                                        </p:attrNameLst>
                                      </p:cBhvr>
                                      <p:tavLst>
                                        <p:tav tm="0">
                                          <p:val>
                                            <p:strVal val="#ppt_x"/>
                                          </p:val>
                                        </p:tav>
                                        <p:tav tm="100000">
                                          <p:val>
                                            <p:strVal val="#ppt_x"/>
                                          </p:val>
                                        </p:tav>
                                      </p:tavLst>
                                    </p:anim>
                                    <p:anim calcmode="lin" valueType="num">
                                      <p:cBhvr additive="base">
                                        <p:cTn id="12" dur="500" fill="hold"/>
                                        <p:tgtEl>
                                          <p:spTgt spid="10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2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192088"/>
            <a:ext cx="9144000" cy="822325"/>
          </a:xfrm>
          <a:prstGeom prst="rect">
            <a:avLst/>
          </a:prstGeom>
          <a:noFill/>
          <a:ln w="9525">
            <a:noFill/>
            <a:miter lim="800000"/>
            <a:headEnd/>
            <a:tailEnd/>
          </a:ln>
        </p:spPr>
        <p:txBody>
          <a:bodyPr anchor="ctr">
            <a:spAutoFit/>
          </a:bodyPr>
          <a:lstStyle/>
          <a:p>
            <a:pPr indent="457200" algn="ctr"/>
            <a:r>
              <a:rPr lang="el-GR" sz="2400" b="1">
                <a:solidFill>
                  <a:srgbClr val="006600"/>
                </a:solidFill>
                <a:effectLst>
                  <a:outerShdw blurRad="38100" dist="38100" dir="2700000" algn="tl">
                    <a:srgbClr val="000000"/>
                  </a:outerShdw>
                </a:effectLst>
                <a:latin typeface="Arial Black" pitchFamily="34" charset="0"/>
              </a:rPr>
              <a:t>Γ. ΠΡΑΚΤΙΚΗ ΤΩΝ ΓΥΝΑΙΚΩΝ ΣΧΕΤΙΚΑ ΜΕ ΤΟ      </a:t>
            </a:r>
            <a:endParaRPr lang="en-US" sz="2400" b="1">
              <a:solidFill>
                <a:srgbClr val="006600"/>
              </a:solidFill>
              <a:effectLst>
                <a:outerShdw blurRad="38100" dist="38100" dir="2700000" algn="tl">
                  <a:srgbClr val="000000"/>
                </a:outerShdw>
              </a:effectLst>
              <a:latin typeface="Arial Black" pitchFamily="34" charset="0"/>
            </a:endParaRPr>
          </a:p>
          <a:p>
            <a:pPr indent="457200" algn="ctr"/>
            <a:r>
              <a:rPr lang="el-GR" sz="2400" b="1">
                <a:solidFill>
                  <a:srgbClr val="006600"/>
                </a:solidFill>
                <a:effectLst>
                  <a:outerShdw blurRad="38100" dist="38100" dir="2700000" algn="tl">
                    <a:srgbClr val="000000"/>
                  </a:outerShdw>
                </a:effectLst>
                <a:latin typeface="Arial Black" pitchFamily="34" charset="0"/>
              </a:rPr>
              <a:t>ΠΑΠ-ΤΕΣΤ</a:t>
            </a:r>
            <a:endParaRPr lang="el-GR" b="1">
              <a:effectLst>
                <a:outerShdw blurRad="38100" dist="38100" dir="2700000" algn="tl">
                  <a:srgbClr val="FFFFFF"/>
                </a:outerShdw>
              </a:effectLst>
            </a:endParaRPr>
          </a:p>
        </p:txBody>
      </p:sp>
      <p:graphicFrame>
        <p:nvGraphicFramePr>
          <p:cNvPr id="22578" name="Group 50"/>
          <p:cNvGraphicFramePr>
            <a:graphicFrameLocks noGrp="1"/>
          </p:cNvGraphicFramePr>
          <p:nvPr/>
        </p:nvGraphicFramePr>
        <p:xfrm>
          <a:off x="358775" y="1125538"/>
          <a:ext cx="8534400" cy="3566160"/>
        </p:xfrm>
        <a:graphic>
          <a:graphicData uri="http://schemas.openxmlformats.org/drawingml/2006/table">
            <a:tbl>
              <a:tblPr/>
              <a:tblGrid>
                <a:gridCol w="3546475"/>
                <a:gridCol w="3090863"/>
                <a:gridCol w="1897062"/>
              </a:tblGrid>
              <a:tr h="685800">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l-GR" sz="1400" b="1" i="0" u="none" strike="noStrike" cap="none" normalizeH="0" baseline="0" dirty="0" smtClean="0">
                          <a:ln>
                            <a:noFill/>
                          </a:ln>
                          <a:solidFill>
                            <a:schemeClr val="tx1"/>
                          </a:solidFill>
                          <a:effectLst/>
                          <a:latin typeface="Arial Black" pitchFamily="34" charset="0"/>
                          <a:cs typeface="Times New Roman" pitchFamily="18" charset="0"/>
                        </a:rPr>
                        <a:t>ΑΡΙΘΜΟΣ ΠΑΠ-ΤΕΣΤ ΠΟΥ ΕΓΙΝΑΝ ΤΗΝ ΤΕΛΕΥΤΑΙΑ 5ΕΤΙΑ</a:t>
                      </a:r>
                      <a:endParaRPr kumimoji="0" lang="el-GR" sz="1400" b="0" i="0" u="none" strike="noStrike" cap="none" normalizeH="0" baseline="0" dirty="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gridSpan="2">
                  <a:txBody>
                    <a:bodyPr/>
                    <a:lstStyle/>
                    <a:p>
                      <a:pPr marL="200025" marR="0" lvl="0" indent="228600" algn="just" defTabSz="914400" rtl="0" eaLnBrk="1" fontAlgn="base" latinLnBrk="0" hangingPunct="1">
                        <a:lnSpc>
                          <a:spcPct val="150000"/>
                        </a:lnSpc>
                        <a:spcBef>
                          <a:spcPct val="0"/>
                        </a:spcBef>
                        <a:spcAft>
                          <a:spcPct val="0"/>
                        </a:spcAft>
                        <a:buClrTx/>
                        <a:buSzTx/>
                        <a:buFontTx/>
                        <a:buNone/>
                        <a:tabLst>
                          <a:tab pos="4657725" algn="l"/>
                        </a:tabLst>
                      </a:pPr>
                      <a:r>
                        <a:rPr kumimoji="0" lang="en-US" sz="1400" b="1" i="0" u="none" strike="noStrike" cap="none" normalizeH="0" baseline="0" smtClean="0">
                          <a:ln>
                            <a:noFill/>
                          </a:ln>
                          <a:solidFill>
                            <a:schemeClr val="tx1"/>
                          </a:solidFill>
                          <a:effectLst/>
                          <a:latin typeface="Arial Black" pitchFamily="34" charset="0"/>
                          <a:cs typeface="Times New Roman" pitchFamily="18" charset="0"/>
                        </a:rPr>
                        <a:t>                    ΑΝΑΛΟΓΙ</a:t>
                      </a:r>
                      <a:r>
                        <a:rPr kumimoji="0" lang="el-GR" sz="1400" b="1" i="0" u="none" strike="noStrike" cap="none" normalizeH="0" baseline="0" smtClean="0">
                          <a:ln>
                            <a:noFill/>
                          </a:ln>
                          <a:solidFill>
                            <a:schemeClr val="tx1"/>
                          </a:solidFill>
                          <a:effectLst/>
                          <a:latin typeface="Arial Black" pitchFamily="34" charset="0"/>
                          <a:cs typeface="Times New Roman" pitchFamily="18" charset="0"/>
                        </a:rPr>
                        <a:t>Α  </a:t>
                      </a:r>
                      <a:r>
                        <a:rPr kumimoji="0" lang="en-US" sz="1400" b="1" i="0" u="none" strike="noStrike" cap="none" normalizeH="0" baseline="0" smtClean="0">
                          <a:ln>
                            <a:noFill/>
                          </a:ln>
                          <a:solidFill>
                            <a:schemeClr val="tx1"/>
                          </a:solidFill>
                          <a:effectLst/>
                          <a:latin typeface="Arial Black" pitchFamily="34" charset="0"/>
                          <a:cs typeface="Times New Roman" pitchFamily="18" charset="0"/>
                        </a:rPr>
                        <a:t>ΓΥΝΑΙΚΩ</a:t>
                      </a:r>
                      <a:r>
                        <a:rPr kumimoji="0" lang="el-GR" sz="1400" b="1" i="0" u="none" strike="noStrike" cap="none" normalizeH="0" baseline="0" smtClean="0">
                          <a:ln>
                            <a:noFill/>
                          </a:ln>
                          <a:solidFill>
                            <a:schemeClr val="tx1"/>
                          </a:solidFill>
                          <a:effectLst/>
                          <a:latin typeface="Arial Black" pitchFamily="34" charset="0"/>
                          <a:cs typeface="Times New Roman" pitchFamily="18" charset="0"/>
                        </a:rPr>
                        <a:t>Ν</a:t>
                      </a:r>
                      <a:endParaRPr kumimoji="0" lang="en-US" sz="1400" b="1" i="0" u="none" strike="noStrike" cap="none" normalizeH="0" baseline="0" smtClean="0">
                        <a:ln>
                          <a:noFill/>
                        </a:ln>
                        <a:solidFill>
                          <a:schemeClr val="tx1"/>
                        </a:solidFill>
                        <a:effectLst/>
                        <a:latin typeface="Arial Black" pitchFamily="34" charset="0"/>
                        <a:cs typeface="Times New Roman" pitchFamily="18" charset="0"/>
                      </a:endParaRPr>
                    </a:p>
                    <a:p>
                      <a:pPr marL="200025" marR="0" lvl="0" indent="228600" algn="just" defTabSz="914400" rtl="0" eaLnBrk="1" fontAlgn="base" latinLnBrk="0" hangingPunct="1">
                        <a:lnSpc>
                          <a:spcPct val="150000"/>
                        </a:lnSpc>
                        <a:spcBef>
                          <a:spcPct val="0"/>
                        </a:spcBef>
                        <a:spcAft>
                          <a:spcPct val="0"/>
                        </a:spcAft>
                        <a:buClrTx/>
                        <a:buSzTx/>
                        <a:buFontTx/>
                        <a:buNone/>
                        <a:tabLst>
                          <a:tab pos="4657725" algn="l"/>
                        </a:tabLst>
                      </a:pPr>
                      <a:r>
                        <a:rPr kumimoji="0" lang="en-US" sz="1400" b="1" i="0" u="none" strike="noStrike" cap="none" normalizeH="0" baseline="0" smtClean="0">
                          <a:ln>
                            <a:noFill/>
                          </a:ln>
                          <a:solidFill>
                            <a:schemeClr val="tx1"/>
                          </a:solidFill>
                          <a:effectLst/>
                          <a:latin typeface="Arial Black" pitchFamily="34" charset="0"/>
                          <a:cs typeface="Times New Roman" pitchFamily="18" charset="0"/>
                        </a:rPr>
                        <a:t>               </a:t>
                      </a:r>
                      <a:r>
                        <a:rPr kumimoji="0" lang="el-GR" sz="1400" b="1" i="0" u="none" strike="noStrike" cap="none" normalizeH="0" baseline="0" smtClean="0">
                          <a:ln>
                            <a:noFill/>
                          </a:ln>
                          <a:solidFill>
                            <a:schemeClr val="tx1"/>
                          </a:solidFill>
                          <a:effectLst/>
                          <a:latin typeface="Arial Black" pitchFamily="34" charset="0"/>
                          <a:cs typeface="Times New Roman" pitchFamily="18" charset="0"/>
                        </a:rPr>
                        <a:t>(%)</a:t>
                      </a:r>
                      <a:r>
                        <a:rPr kumimoji="0" lang="en-US" sz="1400" b="1" i="0" u="none" strike="noStrike" cap="none" normalizeH="0" baseline="0" smtClean="0">
                          <a:ln>
                            <a:noFill/>
                          </a:ln>
                          <a:solidFill>
                            <a:schemeClr val="tx1"/>
                          </a:solidFill>
                          <a:effectLst/>
                          <a:latin typeface="Arial Black" pitchFamily="34" charset="0"/>
                          <a:cs typeface="Times New Roman" pitchFamily="18" charset="0"/>
                        </a:rPr>
                        <a:t>                                        </a:t>
                      </a:r>
                      <a:r>
                        <a:rPr kumimoji="0" lang="el-GR" sz="1400" b="1" i="0" u="none" strike="noStrike" cap="none" normalizeH="0" baseline="0" smtClean="0">
                          <a:ln>
                            <a:noFill/>
                          </a:ln>
                          <a:solidFill>
                            <a:schemeClr val="tx1"/>
                          </a:solidFill>
                          <a:effectLst/>
                          <a:latin typeface="Arial Black" pitchFamily="34" charset="0"/>
                          <a:cs typeface="Times New Roman" pitchFamily="18" charset="0"/>
                        </a:rPr>
                        <a:t>Ν</a:t>
                      </a:r>
                      <a:r>
                        <a:rPr kumimoji="0" lang="en-US" sz="1400" b="1" i="0" u="none" strike="noStrike" cap="none" normalizeH="0" baseline="0" smtClean="0">
                          <a:ln>
                            <a:noFill/>
                          </a:ln>
                          <a:solidFill>
                            <a:schemeClr val="tx1"/>
                          </a:solidFill>
                          <a:effectLst/>
                          <a:latin typeface="Arial Black" pitchFamily="34" charset="0"/>
                          <a:cs typeface="Times New Roman" pitchFamily="18" charset="0"/>
                        </a:rPr>
                        <a:t>   </a:t>
                      </a:r>
                      <a:endParaRPr kumimoji="0" lang="el-GR" sz="14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hMerge="1">
                  <a:txBody>
                    <a:bodyPr/>
                    <a:lstStyle/>
                    <a:p>
                      <a:endParaRPr lang="en-US"/>
                    </a:p>
                  </a:txBody>
                  <a:tcPr/>
                </a:tc>
              </a:tr>
              <a:tr h="323850">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590550" algn="ctr"/>
                        </a:tabLst>
                      </a:pPr>
                      <a:r>
                        <a:rPr kumimoji="0" lang="en-US" sz="1800" b="1" i="0" u="none" strike="noStrike" cap="none" normalizeH="0" baseline="0" smtClean="0">
                          <a:ln>
                            <a:noFill/>
                          </a:ln>
                          <a:solidFill>
                            <a:schemeClr val="tx1"/>
                          </a:solidFill>
                          <a:effectLst/>
                          <a:latin typeface="Arial Black" pitchFamily="34" charset="0"/>
                          <a:cs typeface="Times New Roman" pitchFamily="18" charset="0"/>
                        </a:rPr>
                        <a:t>0</a:t>
                      </a:r>
                      <a:endParaRPr kumimoji="0" lang="el-GR" sz="18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n-US" sz="1800" b="1" i="0" u="none" strike="noStrike" cap="none" normalizeH="0" baseline="0" smtClean="0">
                          <a:ln>
                            <a:noFill/>
                          </a:ln>
                          <a:solidFill>
                            <a:schemeClr val="tx1"/>
                          </a:solidFill>
                          <a:effectLst/>
                          <a:latin typeface="Arial Black" pitchFamily="34" charset="0"/>
                          <a:cs typeface="Times New Roman" pitchFamily="18" charset="0"/>
                        </a:rPr>
                        <a:t>4,7</a:t>
                      </a:r>
                      <a:endParaRPr kumimoji="0" lang="el-GR" sz="18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l-GR" sz="1800" b="0" i="0" u="none" strike="noStrike" cap="none" normalizeH="0" baseline="0" smtClean="0">
                          <a:ln>
                            <a:noFill/>
                          </a:ln>
                          <a:solidFill>
                            <a:srgbClr val="0F243E"/>
                          </a:solidFill>
                          <a:effectLst/>
                          <a:latin typeface="Arial Black" pitchFamily="34" charset="0"/>
                          <a:cs typeface="Times New Roman" pitchFamily="18" charset="0"/>
                        </a:rPr>
                        <a:t>14</a:t>
                      </a:r>
                      <a:endParaRPr kumimoji="0" lang="el-GR" sz="18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r>
              <a:tr h="323850">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n-US" sz="1800" b="1" i="0" u="none" strike="noStrike" cap="none" normalizeH="0" baseline="0" smtClean="0">
                          <a:ln>
                            <a:noFill/>
                          </a:ln>
                          <a:solidFill>
                            <a:schemeClr val="tx1"/>
                          </a:solidFill>
                          <a:effectLst/>
                          <a:latin typeface="Arial Black" pitchFamily="34" charset="0"/>
                          <a:cs typeface="Times New Roman" pitchFamily="18" charset="0"/>
                        </a:rPr>
                        <a:t>1</a:t>
                      </a:r>
                      <a:endParaRPr kumimoji="0" lang="el-GR" sz="18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n-US" sz="1800" b="1" i="0" u="none" strike="noStrike" cap="none" normalizeH="0" baseline="0" smtClean="0">
                          <a:ln>
                            <a:noFill/>
                          </a:ln>
                          <a:solidFill>
                            <a:schemeClr val="tx1"/>
                          </a:solidFill>
                          <a:effectLst/>
                          <a:latin typeface="Arial Black" pitchFamily="34" charset="0"/>
                          <a:cs typeface="Times New Roman" pitchFamily="18" charset="0"/>
                        </a:rPr>
                        <a:t>7,7</a:t>
                      </a:r>
                      <a:endParaRPr kumimoji="0" lang="el-GR" sz="18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l-GR" sz="1800" b="0" i="0" u="none" strike="noStrike" cap="none" normalizeH="0" baseline="0" smtClean="0">
                          <a:ln>
                            <a:noFill/>
                          </a:ln>
                          <a:solidFill>
                            <a:srgbClr val="0F243E"/>
                          </a:solidFill>
                          <a:effectLst/>
                          <a:latin typeface="Arial Black" pitchFamily="34" charset="0"/>
                          <a:cs typeface="Times New Roman" pitchFamily="18" charset="0"/>
                        </a:rPr>
                        <a:t>23</a:t>
                      </a:r>
                      <a:endParaRPr kumimoji="0" lang="el-GR" sz="18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r>
              <a:tr h="323850">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n-US" sz="1800" b="1" i="0" u="none" strike="noStrike" cap="none" normalizeH="0" baseline="0" smtClean="0">
                          <a:ln>
                            <a:noFill/>
                          </a:ln>
                          <a:solidFill>
                            <a:schemeClr val="tx1"/>
                          </a:solidFill>
                          <a:effectLst/>
                          <a:latin typeface="Arial Black" pitchFamily="34" charset="0"/>
                          <a:cs typeface="Times New Roman" pitchFamily="18" charset="0"/>
                        </a:rPr>
                        <a:t>2</a:t>
                      </a:r>
                      <a:endParaRPr kumimoji="0" lang="el-GR" sz="18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n-US" sz="1800" b="1" i="0" u="none" strike="noStrike" cap="none" normalizeH="0" baseline="0" smtClean="0">
                          <a:ln>
                            <a:noFill/>
                          </a:ln>
                          <a:solidFill>
                            <a:schemeClr val="tx1"/>
                          </a:solidFill>
                          <a:effectLst/>
                          <a:latin typeface="Arial Black" pitchFamily="34" charset="0"/>
                          <a:cs typeface="Times New Roman" pitchFamily="18" charset="0"/>
                        </a:rPr>
                        <a:t>11,7</a:t>
                      </a:r>
                      <a:endParaRPr kumimoji="0" lang="el-GR" sz="18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l-GR" sz="1800" b="0" i="0" u="none" strike="noStrike" cap="none" normalizeH="0" baseline="0" smtClean="0">
                          <a:ln>
                            <a:noFill/>
                          </a:ln>
                          <a:solidFill>
                            <a:srgbClr val="0F243E"/>
                          </a:solidFill>
                          <a:effectLst/>
                          <a:latin typeface="Arial Black" pitchFamily="34" charset="0"/>
                          <a:cs typeface="Times New Roman" pitchFamily="18" charset="0"/>
                        </a:rPr>
                        <a:t>35</a:t>
                      </a:r>
                      <a:endParaRPr kumimoji="0" lang="el-GR" sz="18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r>
              <a:tr h="323850">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n-US" sz="1800" b="1" i="0" u="none" strike="noStrike" cap="none" normalizeH="0" baseline="0" smtClean="0">
                          <a:ln>
                            <a:noFill/>
                          </a:ln>
                          <a:solidFill>
                            <a:schemeClr val="tx1"/>
                          </a:solidFill>
                          <a:effectLst/>
                          <a:latin typeface="Arial Black" pitchFamily="34" charset="0"/>
                          <a:cs typeface="Times New Roman" pitchFamily="18" charset="0"/>
                        </a:rPr>
                        <a:t>3</a:t>
                      </a:r>
                      <a:endParaRPr kumimoji="0" lang="el-GR" sz="18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n-US" sz="1800" b="1" i="0" u="none" strike="noStrike" cap="none" normalizeH="0" baseline="0" smtClean="0">
                          <a:ln>
                            <a:noFill/>
                          </a:ln>
                          <a:solidFill>
                            <a:schemeClr val="tx1"/>
                          </a:solidFill>
                          <a:effectLst/>
                          <a:latin typeface="Arial Black" pitchFamily="34" charset="0"/>
                          <a:cs typeface="Times New Roman" pitchFamily="18" charset="0"/>
                        </a:rPr>
                        <a:t>11,3</a:t>
                      </a:r>
                      <a:endParaRPr kumimoji="0" lang="el-GR" sz="18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l-GR" sz="1800" b="0" i="0" u="none" strike="noStrike" cap="none" normalizeH="0" baseline="0" smtClean="0">
                          <a:ln>
                            <a:noFill/>
                          </a:ln>
                          <a:solidFill>
                            <a:srgbClr val="0F243E"/>
                          </a:solidFill>
                          <a:effectLst/>
                          <a:latin typeface="Arial Black" pitchFamily="34" charset="0"/>
                          <a:cs typeface="Times New Roman" pitchFamily="18" charset="0"/>
                        </a:rPr>
                        <a:t>34</a:t>
                      </a:r>
                      <a:endParaRPr kumimoji="0" lang="el-GR" sz="18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r>
              <a:tr h="323850">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n-US" sz="1800" b="1" i="0" u="none" strike="noStrike" cap="none" normalizeH="0" baseline="0" smtClean="0">
                          <a:ln>
                            <a:noFill/>
                          </a:ln>
                          <a:solidFill>
                            <a:schemeClr val="tx1"/>
                          </a:solidFill>
                          <a:effectLst/>
                          <a:latin typeface="Arial Black" pitchFamily="34" charset="0"/>
                          <a:cs typeface="Times New Roman" pitchFamily="18" charset="0"/>
                        </a:rPr>
                        <a:t>4</a:t>
                      </a:r>
                      <a:endParaRPr kumimoji="0" lang="el-GR" sz="18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n-US" sz="1800" b="1" i="0" u="none" strike="noStrike" cap="none" normalizeH="0" baseline="0" smtClean="0">
                          <a:ln>
                            <a:noFill/>
                          </a:ln>
                          <a:solidFill>
                            <a:schemeClr val="tx1"/>
                          </a:solidFill>
                          <a:effectLst/>
                          <a:latin typeface="Arial Black" pitchFamily="34" charset="0"/>
                          <a:cs typeface="Times New Roman" pitchFamily="18" charset="0"/>
                        </a:rPr>
                        <a:t>11,3</a:t>
                      </a:r>
                      <a:endParaRPr kumimoji="0" lang="el-GR" sz="18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l-GR" sz="1800" b="0" i="0" u="none" strike="noStrike" cap="none" normalizeH="0" baseline="0" smtClean="0">
                          <a:ln>
                            <a:noFill/>
                          </a:ln>
                          <a:solidFill>
                            <a:srgbClr val="0F243E"/>
                          </a:solidFill>
                          <a:effectLst/>
                          <a:latin typeface="Arial Black" pitchFamily="34" charset="0"/>
                          <a:cs typeface="Times New Roman" pitchFamily="18" charset="0"/>
                        </a:rPr>
                        <a:t>34</a:t>
                      </a:r>
                      <a:endParaRPr kumimoji="0" lang="el-GR" sz="18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r>
              <a:tr h="323850">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n-US" sz="1800" b="1" i="0" u="none" strike="noStrike" cap="none" normalizeH="0" baseline="0" smtClean="0">
                          <a:ln>
                            <a:noFill/>
                          </a:ln>
                          <a:solidFill>
                            <a:schemeClr val="tx1"/>
                          </a:solidFill>
                          <a:effectLst/>
                          <a:latin typeface="Arial Black" pitchFamily="34" charset="0"/>
                          <a:cs typeface="Times New Roman" pitchFamily="18" charset="0"/>
                        </a:rPr>
                        <a:t>5</a:t>
                      </a:r>
                      <a:endParaRPr kumimoji="0" lang="el-GR" sz="18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n-US" sz="1800" b="1" i="0" u="none" strike="noStrike" cap="none" normalizeH="0" baseline="0" dirty="0" smtClean="0">
                          <a:ln>
                            <a:noFill/>
                          </a:ln>
                          <a:solidFill>
                            <a:schemeClr val="tx1"/>
                          </a:solidFill>
                          <a:effectLst/>
                          <a:latin typeface="Arial Black" pitchFamily="34" charset="0"/>
                          <a:cs typeface="Times New Roman" pitchFamily="18" charset="0"/>
                        </a:rPr>
                        <a:t>33,7</a:t>
                      </a:r>
                      <a:endParaRPr kumimoji="0" lang="el-GR" sz="1800" b="0" i="0" u="none" strike="noStrike" cap="none" normalizeH="0" baseline="0" dirty="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l-GR" sz="1800" b="0" i="0" u="none" strike="noStrike" cap="none" normalizeH="0" baseline="0" smtClean="0">
                          <a:ln>
                            <a:noFill/>
                          </a:ln>
                          <a:solidFill>
                            <a:srgbClr val="0F243E"/>
                          </a:solidFill>
                          <a:effectLst/>
                          <a:latin typeface="Arial Black" pitchFamily="34" charset="0"/>
                          <a:cs typeface="Times New Roman" pitchFamily="18" charset="0"/>
                        </a:rPr>
                        <a:t>101</a:t>
                      </a:r>
                      <a:endParaRPr kumimoji="0" lang="el-GR" sz="18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r>
              <a:tr h="323850">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n-US" sz="1800" b="1" i="0" u="none" strike="noStrike" cap="none" normalizeH="0" baseline="0" smtClean="0">
                          <a:ln>
                            <a:noFill/>
                          </a:ln>
                          <a:solidFill>
                            <a:schemeClr val="tx1"/>
                          </a:solidFill>
                          <a:effectLst/>
                          <a:latin typeface="Arial Black" pitchFamily="34" charset="0"/>
                          <a:cs typeface="Times New Roman" pitchFamily="18" charset="0"/>
                        </a:rPr>
                        <a:t>6 &amp; ΠΑΝΩ</a:t>
                      </a:r>
                      <a:endParaRPr kumimoji="0" lang="el-GR" sz="18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n-US" sz="1800" b="1" i="0" u="none" strike="noStrike" cap="none" normalizeH="0" baseline="0" smtClean="0">
                          <a:ln>
                            <a:noFill/>
                          </a:ln>
                          <a:solidFill>
                            <a:schemeClr val="tx1"/>
                          </a:solidFill>
                          <a:effectLst/>
                          <a:latin typeface="Arial Black" pitchFamily="34" charset="0"/>
                          <a:cs typeface="Times New Roman" pitchFamily="18" charset="0"/>
                        </a:rPr>
                        <a:t>19,7</a:t>
                      </a:r>
                      <a:endParaRPr kumimoji="0" lang="el-GR" sz="1800" b="0" i="0" u="none" strike="noStrike" cap="none" normalizeH="0" baseline="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228600" algn="ctr" defTabSz="914400" rtl="0" eaLnBrk="1" fontAlgn="base" latinLnBrk="0" hangingPunct="1">
                        <a:lnSpc>
                          <a:spcPct val="150000"/>
                        </a:lnSpc>
                        <a:spcBef>
                          <a:spcPct val="0"/>
                        </a:spcBef>
                        <a:spcAft>
                          <a:spcPct val="0"/>
                        </a:spcAft>
                        <a:buClrTx/>
                        <a:buSzTx/>
                        <a:buFontTx/>
                        <a:buNone/>
                        <a:tabLst>
                          <a:tab pos="4657725" algn="l"/>
                        </a:tabLst>
                      </a:pPr>
                      <a:r>
                        <a:rPr kumimoji="0" lang="el-GR" sz="1800" b="0" i="0" u="none" strike="noStrike" cap="none" normalizeH="0" baseline="0" dirty="0" smtClean="0">
                          <a:ln>
                            <a:noFill/>
                          </a:ln>
                          <a:solidFill>
                            <a:srgbClr val="0F243E"/>
                          </a:solidFill>
                          <a:effectLst/>
                          <a:latin typeface="Arial Black" pitchFamily="34" charset="0"/>
                          <a:cs typeface="Times New Roman" pitchFamily="18" charset="0"/>
                        </a:rPr>
                        <a:t>59</a:t>
                      </a:r>
                      <a:endParaRPr kumimoji="0" lang="el-GR" sz="1800" b="0" i="0" u="none" strike="noStrike" cap="none" normalizeH="0" baseline="0" dirty="0" smtClean="0">
                        <a:ln>
                          <a:noFill/>
                        </a:ln>
                        <a:solidFill>
                          <a:schemeClr val="tx1"/>
                        </a:solidFill>
                        <a:effectLst/>
                        <a:latin typeface="Arial Black" pitchFamily="34" charset="0"/>
                        <a:cs typeface="Times New Roman" pitchFamily="18" charset="0"/>
                      </a:endParaRPr>
                    </a:p>
                  </a:txBody>
                  <a:tcPr marL="68580" marR="68580"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r>
            </a:tbl>
          </a:graphicData>
        </a:graphic>
      </p:graphicFrame>
      <p:sp>
        <p:nvSpPr>
          <p:cNvPr id="4" name="3 - Έλλειψη"/>
          <p:cNvSpPr/>
          <p:nvPr/>
        </p:nvSpPr>
        <p:spPr>
          <a:xfrm>
            <a:off x="5076056" y="3933056"/>
            <a:ext cx="914400" cy="360362"/>
          </a:xfrm>
          <a:prstGeom prst="ellipse">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5" name="4 - Έλλειψη"/>
          <p:cNvSpPr/>
          <p:nvPr/>
        </p:nvSpPr>
        <p:spPr>
          <a:xfrm>
            <a:off x="5148064" y="4293096"/>
            <a:ext cx="914400" cy="36036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22570" name="5 - Ορθογώνιο"/>
          <p:cNvSpPr>
            <a:spLocks noChangeArrowheads="1"/>
          </p:cNvSpPr>
          <p:nvPr/>
        </p:nvSpPr>
        <p:spPr bwMode="auto">
          <a:xfrm>
            <a:off x="358775" y="5157788"/>
            <a:ext cx="8605838" cy="915987"/>
          </a:xfrm>
          <a:prstGeom prst="rect">
            <a:avLst/>
          </a:prstGeom>
          <a:noFill/>
          <a:ln w="9525">
            <a:noFill/>
            <a:miter lim="800000"/>
            <a:headEnd/>
            <a:tailEnd/>
          </a:ln>
        </p:spPr>
        <p:txBody>
          <a:bodyPr>
            <a:spAutoFit/>
          </a:bodyPr>
          <a:lstStyle/>
          <a:p>
            <a:r>
              <a:rPr lang="el-GR">
                <a:solidFill>
                  <a:srgbClr val="9A7500"/>
                </a:solidFill>
                <a:latin typeface="Arial Black" pitchFamily="34" charset="0"/>
              </a:rPr>
              <a:t>Η διαφορά αυτή μεταξύ γνώσης και πρακτικής των γυναικών που φαίνεται να υπάρχει, συμφωνεί με τα αντίστοιχα αποτελέσματα της έρευνας των </a:t>
            </a:r>
            <a:r>
              <a:rPr lang="en-US">
                <a:solidFill>
                  <a:srgbClr val="9A7500"/>
                </a:solidFill>
                <a:latin typeface="Arial Black" pitchFamily="34" charset="0"/>
              </a:rPr>
              <a:t>Gamara et al</a:t>
            </a:r>
            <a:r>
              <a:rPr lang="el-GR">
                <a:solidFill>
                  <a:srgbClr val="9A7500"/>
                </a:solidFill>
                <a:latin typeface="Arial Black" pitchFamily="34" charset="0"/>
              </a:rPr>
              <a:t> στην Αργεντινή</a:t>
            </a:r>
          </a:p>
        </p:txBody>
      </p:sp>
      <p:sp>
        <p:nvSpPr>
          <p:cNvPr id="7" name="6 - Έλλειψη"/>
          <p:cNvSpPr/>
          <p:nvPr/>
        </p:nvSpPr>
        <p:spPr>
          <a:xfrm>
            <a:off x="4860032" y="3861048"/>
            <a:ext cx="1440160" cy="792088"/>
          </a:xfrm>
          <a:prstGeom prst="ellipse">
            <a:avLst/>
          </a:prstGeom>
          <a:no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1267</TotalTime>
  <Words>1881</Words>
  <Application>Microsoft Office PowerPoint</Application>
  <PresentationFormat>Προβολή στην οθόνη (4:3)</PresentationFormat>
  <Paragraphs>326</Paragraphs>
  <Slides>17</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17</vt:i4>
      </vt:variant>
    </vt:vector>
  </HeadingPairs>
  <TitlesOfParts>
    <vt:vector size="19" baseType="lpstr">
      <vt:lpstr>Ζωντάνια</vt:lpstr>
      <vt:lpstr>Φύλλο εργασίας του Microsoft Office Excel 97-2003</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xara</dc:creator>
  <cp:lastModifiedBy>xara</cp:lastModifiedBy>
  <cp:revision>173</cp:revision>
  <dcterms:created xsi:type="dcterms:W3CDTF">2012-02-20T15:56:57Z</dcterms:created>
  <dcterms:modified xsi:type="dcterms:W3CDTF">2012-03-01T11:05:44Z</dcterms:modified>
</cp:coreProperties>
</file>