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94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5" r:id="rId33"/>
    <p:sldId id="291" r:id="rId34"/>
    <p:sldId id="296" r:id="rId35"/>
    <p:sldId id="297" r:id="rId36"/>
    <p:sldId id="293" r:id="rId3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Στυλ με θέμα 1 - Έμφαση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Στυλ με θέμα 1 - Έμφαση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Στυλ με θέμα 2 - Έμφαση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6C4FA-934C-4BDC-AD84-407D6A54A6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9" name="8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l-G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ύλεμα διαγώνιας γωνίας του ορθογωνίου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A5CF290-7668-4F79-9C9C-B9914FE8ED82}" type="datetimeFigureOut">
              <a:rPr lang="el-GR" smtClean="0"/>
              <a:pPr/>
              <a:t>27/2/2009</a:t>
            </a:fld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307A225-7E68-4111-B447-A92A109C12D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>
    <p:dissolve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6600" b="1" dirty="0" smtClean="0">
                <a:latin typeface="Arial Black" pitchFamily="34" charset="0"/>
              </a:rPr>
              <a:t>ΑΠΟΥΣΙΑΣΜΟΣ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716338"/>
            <a:ext cx="7027887" cy="21605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400" i="1" dirty="0" smtClean="0"/>
              <a:t>Μελέτη σε Οργανισμό Τοπικής Αυτοδιοίκησης του Νομού Αττικής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l-GR" sz="2200" b="1" dirty="0" smtClean="0"/>
              <a:t>Ποσοστό ατόμων που απουσίασαν από την εργασία λόγω ατυχημάτων &amp; επαγγελματικών ασθενειών σχετιζόμενων με την εργασία τους τελευταίους 12 μήνες (</a:t>
            </a:r>
            <a:r>
              <a:rPr lang="en-US" sz="2200" b="1" dirty="0" smtClean="0"/>
              <a:t>ACC</a:t>
            </a:r>
            <a:r>
              <a:rPr lang="el-GR" sz="2200" b="1" dirty="0" smtClean="0"/>
              <a:t>)</a:t>
            </a:r>
          </a:p>
        </p:txBody>
      </p:sp>
      <p:pic>
        <p:nvPicPr>
          <p:cNvPr id="14339" name="Picture 6" descr="image01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1773238"/>
            <a:ext cx="6624638" cy="4783137"/>
          </a:xfrm>
          <a:noFill/>
        </p:spPr>
      </p:pic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5867400" y="2276475"/>
            <a:ext cx="936625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000" dirty="0">
                <a:solidFill>
                  <a:schemeClr val="bg1"/>
                </a:solidFill>
              </a:rPr>
              <a:t>Ατυχήματα</a:t>
            </a:r>
            <a:endParaRPr lang="el-GR" sz="1000" dirty="0">
              <a:solidFill>
                <a:schemeClr val="bg1"/>
              </a:solidFill>
            </a:endParaRP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5867400" y="2708275"/>
            <a:ext cx="144145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000" dirty="0">
                <a:solidFill>
                  <a:schemeClr val="bg1"/>
                </a:solidFill>
              </a:rPr>
              <a:t>Επαγγελματικές ασθένειες</a:t>
            </a:r>
            <a:endParaRPr lang="el-GR" sz="1000" dirty="0">
              <a:solidFill>
                <a:schemeClr val="bg1"/>
              </a:solidFill>
            </a:endParaRP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1042988" y="2276475"/>
            <a:ext cx="193040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Γεωργία, θήρα, δάση και αλιεία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827088" y="2565400"/>
            <a:ext cx="2160587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Εξόρυξη και βιομηχανικές κατασκευές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1187450" y="2924175"/>
            <a:ext cx="1785938" cy="217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Βιομηχανικές κατασκευές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5" name="Rectangle 12"/>
          <p:cNvSpPr>
            <a:spLocks noChangeArrowheads="1"/>
          </p:cNvSpPr>
          <p:nvPr/>
        </p:nvSpPr>
        <p:spPr bwMode="auto">
          <a:xfrm>
            <a:off x="971550" y="3284538"/>
            <a:ext cx="2001838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Ηλεκτρισμός, αέριο και ύδρευση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6" name="Rectangle 13"/>
          <p:cNvSpPr>
            <a:spLocks noChangeArrowheads="1"/>
          </p:cNvSpPr>
          <p:nvPr/>
        </p:nvSpPr>
        <p:spPr bwMode="auto">
          <a:xfrm>
            <a:off x="1908175" y="3573463"/>
            <a:ext cx="1065213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Κατασκευές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7" name="Rectangle 14"/>
          <p:cNvSpPr>
            <a:spLocks noChangeArrowheads="1"/>
          </p:cNvSpPr>
          <p:nvPr/>
        </p:nvSpPr>
        <p:spPr bwMode="auto">
          <a:xfrm>
            <a:off x="1258888" y="3860800"/>
            <a:ext cx="171450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Χονδρικό και λιανικό εμπόριο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8" name="Rectangle 15"/>
          <p:cNvSpPr>
            <a:spLocks noChangeArrowheads="1"/>
          </p:cNvSpPr>
          <p:nvPr/>
        </p:nvSpPr>
        <p:spPr bwMode="auto">
          <a:xfrm>
            <a:off x="1403350" y="4221163"/>
            <a:ext cx="158115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Ξενοδοχεία και εστιατόρια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49" name="Rectangle 16"/>
          <p:cNvSpPr>
            <a:spLocks noChangeArrowheads="1"/>
          </p:cNvSpPr>
          <p:nvPr/>
        </p:nvSpPr>
        <p:spPr bwMode="auto">
          <a:xfrm>
            <a:off x="1187450" y="4508500"/>
            <a:ext cx="179705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Μεταφορές και επικοινωνίες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50" name="Rectangle 17"/>
          <p:cNvSpPr>
            <a:spLocks noChangeArrowheads="1"/>
          </p:cNvSpPr>
          <p:nvPr/>
        </p:nvSpPr>
        <p:spPr bwMode="auto">
          <a:xfrm>
            <a:off x="1116013" y="4797425"/>
            <a:ext cx="1868487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Οικονομική</a:t>
            </a:r>
            <a:r>
              <a:rPr lang="el-GR" altLang="zh-CN" sz="900" dirty="0"/>
              <a:t> </a:t>
            </a:r>
            <a:r>
              <a:rPr lang="el-GR" altLang="zh-CN" sz="900" dirty="0">
                <a:solidFill>
                  <a:schemeClr val="bg1"/>
                </a:solidFill>
              </a:rPr>
              <a:t>διαμεσολάβηση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51" name="Rectangle 18"/>
          <p:cNvSpPr>
            <a:spLocks noChangeArrowheads="1"/>
          </p:cNvSpPr>
          <p:nvPr/>
        </p:nvSpPr>
        <p:spPr bwMode="auto">
          <a:xfrm>
            <a:off x="1619250" y="5084763"/>
            <a:ext cx="1365250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Ακίνητη περιουσία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52" name="Rectangle 19"/>
          <p:cNvSpPr>
            <a:spLocks noChangeArrowheads="1"/>
          </p:cNvSpPr>
          <p:nvPr/>
        </p:nvSpPr>
        <p:spPr bwMode="auto">
          <a:xfrm>
            <a:off x="1258888" y="5445125"/>
            <a:ext cx="1725612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Δημόσια Διοίκηση και Άμυνα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53" name="Rectangle 20"/>
          <p:cNvSpPr>
            <a:spLocks noChangeArrowheads="1"/>
          </p:cNvSpPr>
          <p:nvPr/>
        </p:nvSpPr>
        <p:spPr bwMode="auto">
          <a:xfrm>
            <a:off x="1763713" y="5734050"/>
            <a:ext cx="1220787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Άλλες υπηρεσίες</a:t>
            </a:r>
            <a:endParaRPr lang="el-GR" sz="900" dirty="0">
              <a:solidFill>
                <a:schemeClr val="bg1"/>
              </a:solidFill>
            </a:endParaRPr>
          </a:p>
        </p:txBody>
      </p:sp>
      <p:sp>
        <p:nvSpPr>
          <p:cNvPr id="14354" name="Rectangle 21"/>
          <p:cNvSpPr>
            <a:spLocks noChangeArrowheads="1"/>
          </p:cNvSpPr>
          <p:nvPr/>
        </p:nvSpPr>
        <p:spPr bwMode="auto">
          <a:xfrm>
            <a:off x="1908175" y="6092825"/>
            <a:ext cx="1076325" cy="1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900" dirty="0">
                <a:solidFill>
                  <a:schemeClr val="bg1"/>
                </a:solidFill>
              </a:rPr>
              <a:t>Σύνολο </a:t>
            </a:r>
            <a:r>
              <a:rPr lang="en-US" altLang="zh-CN" sz="900" dirty="0">
                <a:solidFill>
                  <a:schemeClr val="bg1"/>
                </a:solidFill>
                <a:ea typeface="宋体" charset="-122"/>
              </a:rPr>
              <a:t>ACC</a:t>
            </a:r>
            <a:endParaRPr lang="el-GR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60369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ΡΟΛΟΣ ΕΠΙΣΚΕΠΤΗ/-ΤΡΙΑΣ ΥΓΕΙΑΣ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l-GR" sz="2800" b="1" dirty="0" smtClean="0"/>
              <a:t>Α. Διοικητικές δραστηριότητες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  <a:buNone/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1. Τηρεί πλήρες αρχείο πορείας της υγείας των εργαζομένων.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2. Τηρεί πλήρες αρχείο: - απουσιασμού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			      </a:t>
            </a:r>
            <a:r>
              <a:rPr lang="en-US" sz="2400" dirty="0" smtClean="0"/>
              <a:t>           </a:t>
            </a:r>
            <a:r>
              <a:rPr lang="el-GR" sz="2400" dirty="0" smtClean="0"/>
              <a:t>- ατυχημάτων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			      </a:t>
            </a:r>
            <a:r>
              <a:rPr lang="en-US" sz="2400" dirty="0" smtClean="0"/>
              <a:t>           </a:t>
            </a:r>
            <a:r>
              <a:rPr lang="el-GR" sz="2400" dirty="0" smtClean="0"/>
              <a:t>- ασθένειας των εργαζομένων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3. Καταγραφή ημερήσιας κίνησης του ιατρείου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4. Ενημέρωση ατομικών δελτίων υγείας των εργαζομένων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5. Επεξεργασία των στοιχείων: - ημερήσιας κίνησης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				                    - απουσιασμού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6. Σύσταση μηνιαίας έκθεσης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7. Υπευθυνότητα και φροντίδα για την καλή λειτουργία του ιατρείου</a:t>
            </a:r>
          </a:p>
        </p:txBody>
      </p:sp>
      <p:pic>
        <p:nvPicPr>
          <p:cNvPr id="10241" name="Picture 1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857231"/>
            <a:ext cx="714380" cy="112123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472518" cy="889448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4000" b="1" dirty="0" smtClean="0"/>
              <a:t>ΡΟΛΟΣ ΕΠΙΣΚΕΠΤΗ/-ΤΡΙΑΣ ΥΓΕΙΑΣ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5286411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None/>
            </a:pPr>
            <a:endParaRPr lang="el-GR" sz="31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l-GR" sz="3100" b="1" dirty="0" smtClean="0"/>
              <a:t>Β. Προληπτικής Ιατρικής</a:t>
            </a:r>
            <a:endParaRPr lang="en-US" sz="3100" b="1" dirty="0" smtClean="0"/>
          </a:p>
          <a:p>
            <a:pPr eaLnBrk="1" hangingPunct="1">
              <a:lnSpc>
                <a:spcPct val="80000"/>
              </a:lnSpc>
              <a:buNone/>
            </a:pPr>
            <a:endParaRPr lang="el-GR" sz="2400" b="1" dirty="0" smtClean="0"/>
          </a:p>
          <a:p>
            <a:pPr>
              <a:lnSpc>
                <a:spcPct val="120000"/>
              </a:lnSpc>
              <a:buNone/>
            </a:pPr>
            <a:endParaRPr lang="el-GR" sz="1800" dirty="0" smtClean="0"/>
          </a:p>
          <a:p>
            <a:pPr eaLnBrk="1" hangingPunct="1">
              <a:lnSpc>
                <a:spcPct val="120000"/>
              </a:lnSpc>
              <a:buNone/>
            </a:pPr>
            <a:r>
              <a:rPr lang="el-GR" sz="2000" dirty="0" smtClean="0"/>
              <a:t>1. </a:t>
            </a:r>
            <a:r>
              <a:rPr lang="el-GR" sz="2600" dirty="0" smtClean="0"/>
              <a:t>Συνέντευξη με κάθε υπό πρόσληψη εργαζόμενο με ερωτηματολόγιο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2.Συμπλήρωση κάρτας ή ατομικού φακέλου ή σε ηλεκτρονικό υπολογιστή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3. Εργαστηριακός έλεγχος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4. Έλεγχος εμβολιαστικής κάλυψης και εμβολιασμοί τετάνου και αντιγριπικοί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5. Επαναληπτικές εξετάσεις (</a:t>
            </a:r>
            <a:r>
              <a:rPr lang="en-US" sz="2600" dirty="0" smtClean="0"/>
              <a:t>follow up</a:t>
            </a:r>
            <a:r>
              <a:rPr lang="el-GR" sz="2600" dirty="0" smtClean="0"/>
              <a:t>)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7.Υγιειονομικές επιθεωρήσεις σε συνεργασία με την αρμόδια υπηρεσία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8. Έλεγχος και μέτρηση περιβάλλοντος σε συνεργασία με τον τεχνικό ασφαλείας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9. Εκπαίδευση των εργαζομένων γύρω από θέματα υγείας και ασφάλειας (αγωγή υγείας) σε συνεργασία με τον εργοδότη.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     -Ομιλίες γύρω από θέματα, όπως αλκοολισμός, κάπνισμα, υγιεινή διατροφή, ατομική υγιεινή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     -Φυλλάδια με επίκαιρα θέματα υγείας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     -Άρθρα σε περιοδικό ή εφημερίδα των εργαζομένων της βιομηχανίας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     -Αφίσες στους χώρους παραγωγής, ώστε να τις βλέπουν όλοι οι εργαζόμενοι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el-GR" sz="2600" dirty="0" smtClean="0"/>
              <a:t>10. Ατομικά μέτρα προστασίας, κάθε χώρου των εργαζομένων και χρήση αυτών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3536"/>
            <a:ext cx="9286908" cy="960886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4000" b="1" dirty="0" smtClean="0"/>
              <a:t>ΡΟΛΟΣ ΕΠΙΣΚΕΠΤΗ/-ΤΡΙΑΣ ΥΓΕΙΑΣ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6237"/>
            <a:ext cx="8472518" cy="452628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sz="2400" b="1" dirty="0" smtClean="0"/>
              <a:t>	Γ. Θεραπευτικές</a:t>
            </a:r>
            <a:r>
              <a:rPr lang="el-GR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sz="18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1. Οργάνωση σταθμού πρώτων βοηθειών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2. Εάν κάποιος εργαζόμενος επιστρέψει στην εργασία μετά από ασθένεια ή ατύχημα, κάνει έλεγχο εάν μπορεί να εργαστεί στο ίδιο πόστο εργασίας.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3. Υγειονομική διαπαιδαγώγηση των εργαζομένων (σχετικά με θέματα όπως φυματίωση, ηπατίτιδα, </a:t>
            </a:r>
            <a:r>
              <a:rPr lang="en-US" sz="2000" dirty="0" smtClean="0"/>
              <a:t>AIDS</a:t>
            </a:r>
            <a:r>
              <a:rPr lang="el-GR" sz="2000" dirty="0" smtClean="0"/>
              <a:t>, ναρκωτικά)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4. Αξιολογεί, προετοιμάζει και δίνει προτεραιότητα στα περιστατικά που πρέπει να δει ο γιατρός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5. Κατευθύνει τους εργαζόμενους σε </a:t>
            </a:r>
            <a:r>
              <a:rPr lang="el-GR" sz="2000" dirty="0" err="1" smtClean="0"/>
              <a:t>ιατρο</a:t>
            </a:r>
            <a:r>
              <a:rPr lang="el-GR" sz="2000" dirty="0" smtClean="0"/>
              <a:t> – κοινωνικά θέματα και τις οικογένειές τους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6. Επισκέπτεται τον εργαζόμενο στο νοσοκομείο από ασθένεια ή ατύχημα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7. Βοηθάει να πάρει ο εργαζόμενος δάνειο εάν έχει οικονομικά προβλήματα, λόγω ασθένειας ή ατυχήματος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8. Στατιστική (</a:t>
            </a:r>
            <a:r>
              <a:rPr lang="en-US" sz="2000" dirty="0" smtClean="0"/>
              <a:t>statistics</a:t>
            </a:r>
            <a:r>
              <a:rPr lang="el-GR" sz="2000" dirty="0" smtClean="0"/>
              <a:t>) στο τέλος του χρόνου με τα ατυχήματα ή άλλα συμβάντα που αντιμετώπισε.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000" dirty="0" smtClean="0"/>
              <a:t>9. Προγραμματισμός του επόμενου χρόνου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53536"/>
            <a:ext cx="8643998" cy="603696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4000" b="1" dirty="0" smtClean="0"/>
              <a:t>ΡΟΛΟΣ ΕΠΙΣΚΕΠΤΗ/-ΤΡΙΑΣ ΥΓΕΙΑΣ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9113"/>
            <a:ext cx="8472518" cy="456884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b="1" dirty="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b="1" dirty="0" smtClean="0"/>
              <a:t>Δ. ΚΟΙΝΩΝΙΚΕΣ ΠΑΡΟΧΕΣ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28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l-GR" dirty="0" smtClean="0"/>
              <a:t>1. Εξασφάλιση ιατροφαρμακευτικής κάλυψης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dirty="0" smtClean="0"/>
              <a:t>2. Επανένταξη ατόμων μετά από μακροχρόνιο απουσιασμό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dirty="0" smtClean="0"/>
              <a:t>3. Επανένταξη ατόμων μετά από ατύχημα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dirty="0" smtClean="0"/>
              <a:t>4. Κοινωνική και ψυχολογική στήριξη σε οικογένεια και πάσχοντα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l-GR" dirty="0" smtClean="0"/>
              <a:t>5. Τράπεζα αίματο</a:t>
            </a:r>
            <a:r>
              <a:rPr lang="el-GR" sz="2800" dirty="0" smtClean="0"/>
              <a:t>ς</a:t>
            </a:r>
          </a:p>
        </p:txBody>
      </p:sp>
      <p:pic>
        <p:nvPicPr>
          <p:cNvPr id="7169" name="Picture 1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785794"/>
            <a:ext cx="1164031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214282" y="253536"/>
            <a:ext cx="8715436" cy="131807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l-G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ΑΠΟΥΣΙΑΣΜΟΣ ΣΤΟ ΔΗΜΟ ΚΕΡΑΤΣΙΝΙΟΥ </a:t>
            </a: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l-GR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2007-</a:t>
            </a:r>
          </a:p>
        </p:txBody>
      </p:sp>
      <p:pic>
        <p:nvPicPr>
          <p:cNvPr id="19459" name="Picture 4" descr="dimarxeio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00232" y="2071678"/>
            <a:ext cx="5643602" cy="3786214"/>
          </a:xfr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250825" y="1628775"/>
            <a:ext cx="7386638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endParaRPr lang="el-GR" sz="320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32324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ΔΙΑΧΩΡΙΣΜΟΣ ΤΩΝ ΕΡΓΑΖΟΜΕΝΩΝ</a:t>
            </a:r>
            <a:endParaRPr lang="el-GR" sz="4000" dirty="0"/>
          </a:p>
        </p:txBody>
      </p:sp>
      <p:graphicFrame>
        <p:nvGraphicFramePr>
          <p:cNvPr id="43257" name="Group 249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598" cy="4483799"/>
        </p:xfrm>
        <a:graphic>
          <a:graphicData uri="http://schemas.openxmlformats.org/drawingml/2006/table">
            <a:tbl>
              <a:tblPr/>
              <a:tblGrid>
                <a:gridCol w="1197806"/>
                <a:gridCol w="1081946"/>
                <a:gridCol w="2163890"/>
                <a:gridCol w="1005272"/>
                <a:gridCol w="1158618"/>
                <a:gridCol w="1005272"/>
                <a:gridCol w="616794"/>
              </a:tblGrid>
              <a:tr h="690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ΟΜΑΔΑ</a:t>
                      </a: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ΥΠΟ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ΟΜΑΔΑ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ΕΙΔΙΚΟΤΗΤΑ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Άνδρες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Γυναίκες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Σύνολο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65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Α</a:t>
                      </a: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Διοικητικοί υπάλληλοι γραφείου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30,1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Β1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Εργαζόμενοι καθαριότητας</a:t>
                      </a: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33,1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Β2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Εργαζόμενοι κήπων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11,2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9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Β3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Τεχνίτες, εργαζόμενοι μικροέργων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11,6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Β4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Οδηγοί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11,9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Γ</a:t>
                      </a: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Άλλοι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2,1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ΣΥΝΟΛΟ</a:t>
                      </a:r>
                    </a:p>
                  </a:txBody>
                  <a:tcPr marL="97505" marR="97505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7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231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329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97505" marR="97505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472518" cy="1175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4000" b="1" dirty="0" smtClean="0"/>
              <a:t>Κατανομή εργαζομένων κατά φύλο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000100" y="4857760"/>
          <a:ext cx="7386639" cy="148336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462213"/>
                <a:gridCol w="2462213"/>
                <a:gridCol w="2462213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Φύλο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Αριθμός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Ποσοστό (%)</a:t>
                      </a:r>
                      <a:endParaRPr lang="el-G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Άντρες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231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70,2</a:t>
                      </a:r>
                      <a:endParaRPr lang="el-G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Γυναίκες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29,8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Σύνολο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329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52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86110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3786182" y="4286256"/>
            <a:ext cx="22408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chemeClr val="bg1"/>
                </a:solidFill>
              </a:rPr>
              <a:t>1: Άντρες, 2: Γυναίκες</a:t>
            </a:r>
            <a:endParaRPr lang="el-GR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Κατανομή εργαζομένων κατά ηλικία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0034" y="2285992"/>
          <a:ext cx="8229600" cy="3657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90170" marR="269875"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Ηλικία</a:t>
                      </a:r>
                      <a:endParaRPr lang="el-GR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Αριθμός (Ν)</a:t>
                      </a:r>
                      <a:endParaRPr lang="el-GR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/>
                        <a:t>Ποσοστό %</a:t>
                      </a:r>
                      <a:endParaRPr lang="el-GR" sz="20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 marR="269875"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/>
                        <a:t>26-37 ετών</a:t>
                      </a:r>
                      <a:endParaRPr lang="el-GR" sz="20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51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15,6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 marR="269875"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/>
                        <a:t>38-46 ετών</a:t>
                      </a:r>
                      <a:endParaRPr lang="el-GR" sz="20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111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34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 marR="269875"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/>
                        <a:t>47-55 ετών</a:t>
                      </a:r>
                      <a:endParaRPr lang="el-GR" sz="20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/>
                        <a:t>117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/>
                        <a:t>35,9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 marR="269875"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/>
                        <a:t>56-66 ετών</a:t>
                      </a:r>
                      <a:endParaRPr lang="el-GR" sz="20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/>
                        <a:t>47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14,4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90170" marR="269875" indent="18034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/>
                        <a:t>Σύνολο</a:t>
                      </a:r>
                      <a:endParaRPr lang="el-GR" sz="20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326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/>
                        <a:t>100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Κατανομή εργαζομένων κατά θέση εργασίας </a:t>
            </a:r>
            <a:endParaRPr lang="el-GR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14488"/>
            <a:ext cx="5143536" cy="401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4348" y="5929330"/>
            <a:ext cx="84296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1: Διοίκηση, 2: Καθαριότητα, 3: Κήποι, 4: Εργατοτεχνίτες, 5: Οδηγοί, 6: Άλλοι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16" descr="absenteeism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tretch>
            <a:fillRect/>
          </a:stretch>
        </p:blipFill>
        <p:spPr>
          <a:xfrm>
            <a:off x="2846498" y="500042"/>
            <a:ext cx="4154394" cy="3857652"/>
          </a:xfrm>
        </p:spPr>
      </p:pic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57224" y="2357430"/>
            <a:ext cx="7888316" cy="406241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2800" dirty="0" smtClean="0"/>
          </a:p>
          <a:p>
            <a:pPr algn="ctr" eaLnBrk="1" hangingPunct="1">
              <a:buFontTx/>
              <a:buNone/>
              <a:defRPr/>
            </a:pPr>
            <a:endParaRPr lang="en-US" sz="2800" dirty="0" smtClean="0"/>
          </a:p>
          <a:p>
            <a:pPr algn="ctr" eaLnBrk="1" hangingPunct="1">
              <a:buFontTx/>
              <a:buNone/>
              <a:defRPr/>
            </a:pPr>
            <a:endParaRPr lang="en-US" sz="2800" dirty="0" smtClean="0"/>
          </a:p>
          <a:p>
            <a:pPr algn="ctr" eaLnBrk="1" hangingPunct="1">
              <a:buFontTx/>
              <a:buNone/>
              <a:defRPr/>
            </a:pPr>
            <a:r>
              <a:rPr lang="en-US" sz="2800" dirty="0" smtClean="0"/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el-GR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Η απουσία από την εργασία ενός εργαζομένου, όταν η παρουσία του είναι αναμενόμενη από τον εργοδότη</a:t>
            </a: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  <a:endParaRPr lang="el-GR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Κατανομή εργαζομένων κατά θέση εργασίας και φύλο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14350" y="1664223"/>
          <a:ext cx="7643864" cy="447942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62526"/>
                <a:gridCol w="1254368"/>
                <a:gridCol w="1254368"/>
                <a:gridCol w="1254368"/>
                <a:gridCol w="1254368"/>
                <a:gridCol w="1163866"/>
              </a:tblGrid>
              <a:tr h="261272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Θέση Εργασίας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Φύλο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/>
                        <a:t>Σύνολο</a:t>
                      </a:r>
                      <a:endParaRPr lang="el-GR" sz="18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12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 Άντρες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/>
                        <a:t>Γυναίκες</a:t>
                      </a:r>
                      <a:endParaRPr lang="el-GR" sz="18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/>
                        <a:t>Αριθμός</a:t>
                      </a:r>
                      <a:endParaRPr lang="el-GR" sz="16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254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Αριθμός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Ποσοστό%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Αριθμός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Ποσοστό%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7504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Διοίκηση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35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35,35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64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u="sng" dirty="0"/>
                        <a:t>64,36</a:t>
                      </a:r>
                      <a:endParaRPr lang="el-GR" sz="1600" u="sng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99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4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Καθαριότητα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82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u="sng" dirty="0"/>
                        <a:t>75,23</a:t>
                      </a:r>
                      <a:endParaRPr lang="el-GR" sz="1600" u="sng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27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24,77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109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4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Κήποι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33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u="sng" dirty="0"/>
                        <a:t>89,19</a:t>
                      </a:r>
                      <a:endParaRPr lang="el-GR" sz="1600" u="sng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4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10,81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37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8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Εργατοτεχνίτες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36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u="sng" dirty="0"/>
                        <a:t>94,74</a:t>
                      </a:r>
                      <a:endParaRPr lang="el-GR" sz="1600" u="sng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2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5,26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38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4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Οδηγοί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39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u="sng" dirty="0"/>
                        <a:t>100</a:t>
                      </a:r>
                      <a:endParaRPr lang="el-GR" sz="1600" u="sng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0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39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4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Άλλοι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6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85,71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1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14,29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7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04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/>
                        <a:t>Σύνολο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231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/>
                        <a:t>98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/>
                        <a:t>329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357322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>
                <a:effectLst/>
              </a:rPr>
              <a:t>Κατανομή εργαζομένων κατά επίπεδο εκπαίδευσης και φύλο</a:t>
            </a:r>
            <a:endParaRPr lang="el-GR" sz="4000" dirty="0">
              <a:effectLst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585791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571472" y="5786454"/>
            <a:ext cx="7572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Φύλο: 1=Άντρες, 2=Γυναίκες</a:t>
            </a:r>
            <a:endParaRPr kumimoji="0" lang="el-G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Επίπεδο εκπαίδευσης: 1=ΥΕ, 2=ΔΕ, 3=ΤΕ και 4=ΠΕ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253536"/>
            <a:ext cx="8501122" cy="1175200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/>
              <a:t>Κατανομή εργαζομένων κατά έτη απασχόλησης</a:t>
            </a:r>
            <a:endParaRPr lang="el-GR" sz="40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142976" y="2143114"/>
          <a:ext cx="7000924" cy="364334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333094"/>
                <a:gridCol w="2333915"/>
                <a:gridCol w="2333915"/>
              </a:tblGrid>
              <a:tr h="765492">
                <a:tc>
                  <a:txBody>
                    <a:bodyPr/>
                    <a:lstStyle/>
                    <a:p>
                      <a:pPr marL="90170" marR="269875" indent="180340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Έτη απασχόλησης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Αριθμός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Ποσοστό %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570">
                <a:tc>
                  <a:txBody>
                    <a:bodyPr/>
                    <a:lstStyle/>
                    <a:p>
                      <a:pPr marL="90170" marR="269875" indent="180340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1-9 έτη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dirty="0"/>
                        <a:t>78</a:t>
                      </a:r>
                      <a:endParaRPr lang="el-GR" sz="14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/>
                        <a:t>23,7</a:t>
                      </a:r>
                      <a:endParaRPr lang="el-GR" sz="14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570">
                <a:tc>
                  <a:txBody>
                    <a:bodyPr/>
                    <a:lstStyle/>
                    <a:p>
                      <a:pPr marL="90170" marR="269875" indent="180340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10-18 έτη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dirty="0"/>
                        <a:t>108</a:t>
                      </a:r>
                      <a:endParaRPr lang="el-GR" sz="14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/>
                        <a:t>32,8</a:t>
                      </a:r>
                      <a:endParaRPr lang="el-GR" sz="14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570">
                <a:tc>
                  <a:txBody>
                    <a:bodyPr/>
                    <a:lstStyle/>
                    <a:p>
                      <a:pPr marL="90170" marR="269875" indent="180340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19-27 έτη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dirty="0"/>
                        <a:t>128</a:t>
                      </a:r>
                      <a:endParaRPr lang="el-GR" sz="14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b="1" dirty="0"/>
                        <a:t>38,9</a:t>
                      </a:r>
                      <a:endParaRPr lang="el-GR" sz="14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570">
                <a:tc>
                  <a:txBody>
                    <a:bodyPr/>
                    <a:lstStyle/>
                    <a:p>
                      <a:pPr marL="90170" marR="269875" indent="180340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28-40 έτη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dirty="0"/>
                        <a:t>15</a:t>
                      </a:r>
                      <a:endParaRPr lang="el-GR" sz="14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dirty="0"/>
                        <a:t>4,6</a:t>
                      </a:r>
                      <a:endParaRPr lang="el-GR" sz="14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5570">
                <a:tc>
                  <a:txBody>
                    <a:bodyPr/>
                    <a:lstStyle/>
                    <a:p>
                      <a:pPr marL="90170" marR="269875" indent="180340">
                        <a:spcAft>
                          <a:spcPts val="0"/>
                        </a:spcAft>
                      </a:pPr>
                      <a:r>
                        <a:rPr lang="el-GR" sz="1600" b="1" dirty="0"/>
                        <a:t>Σύνολο</a:t>
                      </a:r>
                      <a:endParaRPr lang="el-GR" sz="16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/>
                        <a:t>329</a:t>
                      </a:r>
                      <a:endParaRPr lang="el-GR" sz="14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400" dirty="0"/>
                        <a:t>100</a:t>
                      </a:r>
                      <a:endParaRPr lang="el-GR" sz="14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500166" y="2500307"/>
          <a:ext cx="6429419" cy="3143270"/>
        </p:xfrm>
        <a:graphic>
          <a:graphicData uri="http://schemas.openxmlformats.org/drawingml/2006/table">
            <a:tbl>
              <a:tblPr/>
              <a:tblGrid>
                <a:gridCol w="3185261"/>
                <a:gridCol w="1370077"/>
                <a:gridCol w="1874081"/>
              </a:tblGrid>
              <a:tr h="628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 </a:t>
                      </a:r>
                      <a:r>
                        <a:rPr lang="el-GR" sz="1800" b="1" dirty="0" smtClean="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Τρόπος </a:t>
                      </a: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Χορήγησης</a:t>
                      </a:r>
                      <a:endParaRPr lang="el-GR" sz="18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Αριθμός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Ποσοστό %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8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Πιστοποιητικό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133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39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8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Επιτροπή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29,9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8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Υπεύθυνη δήλωση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106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31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86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Σύνολο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341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bg1"/>
                          </a:solidFill>
                          <a:latin typeface="Arial"/>
                          <a:ea typeface="Arial Unicode MS"/>
                          <a:cs typeface="Arial Unicode MS"/>
                        </a:rPr>
                        <a:t>100</a:t>
                      </a:r>
                      <a:endParaRPr lang="el-GR" sz="18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4663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Κατανομή αναρρωτικών αδειών κατά τρόπο χορήγησης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Κατανομή αναρρωτικών αδειών κατά τρόπο χορήγησης</a:t>
            </a:r>
            <a:endParaRPr lang="el-GR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85926"/>
            <a:ext cx="619653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571604" y="5500702"/>
            <a:ext cx="70723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1: Πιστοποιητικό, 2: Επιτροπή, 3: Υπ. δήλωση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Κατανομή αναρρωτικών αδειών κατά μήνα έναρξης της άδειας</a:t>
            </a:r>
            <a:endParaRPr lang="el-GR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285851" y="1643050"/>
          <a:ext cx="7143800" cy="464347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16908"/>
                <a:gridCol w="2316908"/>
                <a:gridCol w="2509984"/>
              </a:tblGrid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Αναρρωτικές άδειες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Μήνας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Αριθμός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Ποσοστό %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1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39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FF0000"/>
                          </a:solidFill>
                        </a:rPr>
                        <a:t>11,4</a:t>
                      </a:r>
                      <a:endParaRPr lang="el-GR" sz="1800" dirty="0">
                        <a:solidFill>
                          <a:srgbClr val="FF0000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2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29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8,5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3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28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8,2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4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21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6,2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5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26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7.6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6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18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5,3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7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16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4,7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8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26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7,6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9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30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8,8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10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46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FF0000"/>
                          </a:solidFill>
                        </a:rPr>
                        <a:t>13,5</a:t>
                      </a:r>
                      <a:endParaRPr lang="el-GR" sz="1800" dirty="0">
                        <a:solidFill>
                          <a:srgbClr val="FF0000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11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33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FF0000"/>
                          </a:solidFill>
                        </a:rPr>
                        <a:t>9,7</a:t>
                      </a:r>
                      <a:endParaRPr lang="el-GR" sz="1800" dirty="0">
                        <a:solidFill>
                          <a:srgbClr val="FF0000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fr-FR" sz="1800" b="1" dirty="0"/>
                        <a:t>12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29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8,5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9565"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Σύνολο</a:t>
                      </a:r>
                      <a:endParaRPr lang="el-GR" sz="1800" b="1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/>
                        <a:t>341</a:t>
                      </a:r>
                      <a:endParaRPr lang="el-GR" sz="180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269875" indent="180340"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100</a:t>
                      </a:r>
                      <a:endParaRPr lang="el-GR" sz="1800" dirty="0"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000" b="1" dirty="0" smtClean="0"/>
              <a:t>Κατανομή αναρρωτικών αδειών κατά αιτιολογία/είδος ασθένειας</a:t>
            </a:r>
            <a:endParaRPr lang="el-GR" sz="40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357290" y="1928806"/>
          <a:ext cx="6715172" cy="414339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072684"/>
                <a:gridCol w="1533679"/>
                <a:gridCol w="2108809"/>
              </a:tblGrid>
              <a:tr h="6384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ctr"/>
                          <a:tab pos="1476375" algn="r"/>
                        </a:tabLst>
                      </a:pPr>
                      <a:r>
                        <a:rPr lang="el-GR" sz="1800" b="1" dirty="0"/>
                        <a:t>Αιτιολογία/Ασθένεια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7870" algn="ctr"/>
                          <a:tab pos="1476375" algn="r"/>
                        </a:tabLst>
                      </a:pPr>
                      <a:r>
                        <a:rPr lang="el-GR" sz="1800" b="1" dirty="0"/>
                        <a:t>Αριθμός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Ποσοστό %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0: </a:t>
                      </a:r>
                      <a:r>
                        <a:rPr lang="el-GR" sz="1800" b="1" dirty="0" smtClean="0"/>
                        <a:t>Χωρίς </a:t>
                      </a:r>
                      <a:r>
                        <a:rPr lang="el-GR" sz="1800" b="1" dirty="0"/>
                        <a:t>αιτιολόγηση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90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26,9</a:t>
                      </a:r>
                      <a:endParaRPr lang="el-GR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1: Αναπνευστικά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66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19,7</a:t>
                      </a:r>
                      <a:endParaRPr lang="el-GR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2: Μυοσκελετικά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53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15,8</a:t>
                      </a:r>
                      <a:endParaRPr lang="el-GR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/>
                        <a:t>3: Ψυχιατρικά</a:t>
                      </a:r>
                      <a:endParaRPr lang="el-GR" sz="18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7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2,1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4: Δερματολογικά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0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0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5: Καρδιαγγειακά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25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7,5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6: Γαστρεντερολογικά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52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15,5</a:t>
                      </a:r>
                      <a:endParaRPr lang="el-GR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7: Ουρογεννητικά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10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3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8: Οδοντιατρικά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0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0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9: Λοιπά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32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9,6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186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800" b="1" dirty="0"/>
                        <a:t>Σύνολο</a:t>
                      </a:r>
                      <a:endParaRPr lang="el-GR" sz="18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/>
                        <a:t>335</a:t>
                      </a:r>
                      <a:endParaRPr lang="el-GR" sz="18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dirty="0"/>
                        <a:t>100</a:t>
                      </a:r>
                      <a:endParaRPr lang="el-GR" sz="18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246638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 smtClean="0"/>
              <a:t>Σχέση ή μη της άδειας με Σαββατοκύριακο ή αργία κατά τρόπο χορήγησης της άδειας</a:t>
            </a:r>
            <a:endParaRPr lang="el-GR" sz="3200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9" y="1928802"/>
            <a:ext cx="6643733" cy="400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57158" y="6000768"/>
            <a:ext cx="83582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Σχέση ή μη με ΣΚ ή αργία: 1=δεν έχει σχέση, 2=έχει σχέση</a:t>
            </a:r>
            <a:endParaRPr kumimoji="0" lang="el-GR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Τρόπος χορήγησης άδειας: 1=πιστοποιητικό, 2= επιτροπή, 3= υπ. δήλωση</a:t>
            </a: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75200"/>
          </a:xfrm>
        </p:spPr>
        <p:txBody>
          <a:bodyPr>
            <a:noAutofit/>
          </a:bodyPr>
          <a:lstStyle/>
          <a:p>
            <a:pPr algn="ctr"/>
            <a:r>
              <a:rPr lang="el-GR" sz="4400" b="1" dirty="0" smtClean="0"/>
              <a:t>Δείκτες απουσιασμού κατά θέση εργασίας</a:t>
            </a:r>
            <a:endParaRPr lang="el-GR" sz="4400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215368" cy="47548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75116"/>
                <a:gridCol w="1041810"/>
                <a:gridCol w="1041810"/>
                <a:gridCol w="1041810"/>
                <a:gridCol w="936506"/>
                <a:gridCol w="936506"/>
                <a:gridCol w="1041810"/>
              </a:tblGrid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Θέσεις Εργασίας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134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ΔΕΙΚΤΕΣ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1 (Α)**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2 (Β1)**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3 (Β2)**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4 (Β3)**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5 (Β4)**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6 (Γ)**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ΧΑΜΕΝΟ ΧΡΟΝΟ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2,37%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4,04%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6,42%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2,43%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2,24%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1,26%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ΣΥΧΝΟΤΗΤΑ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106,06%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119,26%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151,35%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52,63%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48,72%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157,14%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ΑΤΟΜΙΚΗ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dirty="0"/>
                        <a:t>ΣΥΧΝΟΤΗΤΑ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45,45%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46,79%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43,24%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26,32%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25,64%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28,57%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ΔΙΑΡΚΕΙΑ / ΑΠΟΥΣΙΑ 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5,06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7,66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9,59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10,45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10,37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1,82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ΔΙΑΡΚΕΙΑ / ΑΠΟΝΤΑ 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11,8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19,53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33,56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20,9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19,7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ΔΙΑΜΕΣΟΣ* 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ΕΠΙΠΤΩΣΗ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0,0048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0,0055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0,0072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0,0024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0,0022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0.0070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dirty="0"/>
                        <a:t>0&lt;</a:t>
                      </a:r>
                      <a:r>
                        <a:rPr lang="en-US" sz="1200" b="1" dirty="0"/>
                        <a:t>BRADFORD</a:t>
                      </a:r>
                      <a:r>
                        <a:rPr lang="el-GR" sz="1200" b="1" dirty="0"/>
                        <a:t>&lt;300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39,39%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41,28%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24,32%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23,68%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23,08%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14,29%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/>
                        <a:t>BRADFORD 300-500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1,01%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0,03%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5,41%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14,29%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/>
                        <a:t>BRADFORD &gt;500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5,05%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5,5%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13,5%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2,63%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2,56%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0%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dirty="0"/>
                        <a:t>0&lt;ΑΠΟΥΣΙΕΣ</a:t>
                      </a:r>
                      <a:r>
                        <a:rPr lang="de-DE" sz="1200" b="1" dirty="0"/>
                        <a:t> &gt;5 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4,04%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4,59%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10,81%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2,63%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2,56%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14,29%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ΣΥΝΟΛΟ ΗΜΕΡΩΝ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531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996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537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209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197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20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ΣΥΝΟΛΟ ΑΠΟΥΣΙΩΝ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105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130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56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20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19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11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ΠΛΗΘΥΣΜΟΣ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99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109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37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38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39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7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4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/>
                        <a:t>ΑΠΟΝΤΕΣ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45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/>
                        <a:t>51</a:t>
                      </a:r>
                      <a:endParaRPr lang="el-GR" sz="1200" b="1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16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10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/>
                        <a:t>2</a:t>
                      </a:r>
                      <a:endParaRPr lang="el-GR" sz="12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6088559"/>
            <a:ext cx="80010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Εργάσιμες ημέρες έτους 2007: 226</a:t>
            </a:r>
            <a:endParaRPr kumimoji="0" lang="el-GR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*Διάμεσος συνολικής διάρκειας αδειών του πληθυσμού</a:t>
            </a:r>
            <a:endParaRPr kumimoji="0" lang="el-GR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Θέσεις εργασίας: 1 (Α)= Διοικητικοί, 2 (Β1)= Καθαριότητα, 3 (Β2)= Κηπουροί, </a:t>
            </a:r>
            <a:endParaRPr kumimoji="0" lang="el-GR" sz="9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(Β3)= Εργατοτεχνίτες, 5 (Β4)= Οδηγοί και 6 (Γ)= Άλλοι</a:t>
            </a:r>
            <a:endParaRPr kumimoji="0" lang="el-GR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Δείκτες απουσιασμού κατά ηλικιακή ομάδα</a:t>
            </a:r>
            <a:endParaRPr lang="el-GR" b="1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857224" y="1785919"/>
          <a:ext cx="7572428" cy="414528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867840"/>
                <a:gridCol w="1112766"/>
                <a:gridCol w="1239528"/>
                <a:gridCol w="1239528"/>
                <a:gridCol w="1112766"/>
              </a:tblGrid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b="1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Ηλικιακές Ομάδες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26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ΔΕΙΚΤΕΣ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29-37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38-46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bg1"/>
                          </a:solidFill>
                        </a:rPr>
                        <a:t>47-55</a:t>
                      </a:r>
                      <a:endParaRPr lang="el-GR" sz="14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56-66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ΧΑΜΕΝΟΥ ΧΡΟΝΟΥ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2,94%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3,98%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3,68%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1,46%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ΣΥΧΝΟΤΗΤΑ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96,07%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105,41%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114,53%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80,85%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ΑΤΟΜΙΚΗ ΣΥΧΝΟΤΗΤΑ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50,98%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43,24%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41,88%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21,28%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ΔΙΑΡΚΕΙΑ / ΑΠΟΥΣΙΑ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bg1"/>
                          </a:solidFill>
                        </a:rPr>
                        <a:t>6,92</a:t>
                      </a:r>
                      <a:endParaRPr lang="el-GR" sz="14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8,53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7,26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4,08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ΔΙΑΡΚΕΙΑ / ΑΠΟΝΤΑ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13,04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20,79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19,85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15,5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ΔΙΑΜΕΣΟΣ*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ΕΠΙΠΤΩΣΗ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0.0044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0.0049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0.0053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0.0036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0&lt;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BRADFORD</a:t>
                      </a: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 &lt;300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50,98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36,94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31,62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14,89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BRADFORD 300-500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3,92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0,9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2,56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2,13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BRADFORD &gt;500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1,96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5,41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7,69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4,26</a:t>
                      </a:r>
                      <a:r>
                        <a:rPr lang="de-DE" sz="1400">
                          <a:solidFill>
                            <a:schemeClr val="bg1"/>
                          </a:solidFill>
                        </a:rPr>
                        <a:t>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0&lt;ΑΠΟΥΣΙΕΣ</a:t>
                      </a:r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 &gt;5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3,92%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4,5%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5,13%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6,38%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ΣΥΝΟΛΟ ΗΜΕΡΩΝ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339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998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973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155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ΣΥΝΟΛΟ ΑΠΟΥΣΙΩΝ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117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134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38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ΠΛΗΘΥΣΜΟΣ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51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111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117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47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</a:rPr>
                        <a:t>ΑΠΟΝΤΕΣ</a:t>
                      </a:r>
                      <a:endParaRPr lang="el-GR" sz="1600" b="1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26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48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chemeClr val="bg1"/>
                          </a:solidFill>
                        </a:rPr>
                        <a:t>49</a:t>
                      </a:r>
                      <a:endParaRPr lang="el-GR" sz="14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l-GR" sz="14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71472" y="5929330"/>
            <a:ext cx="47149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Εργάσιμες ημέρες έτους 2007: 226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*Διάμεσος συνολικής διάρκειας αδειών του πληθυσμού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800" b="1" dirty="0" smtClean="0"/>
              <a:t>ΤΥΠΟΙ ΑΠΟΥΣΙΑΣΜΟΥ</a:t>
            </a:r>
          </a:p>
        </p:txBody>
      </p:sp>
      <p:graphicFrame>
        <p:nvGraphicFramePr>
          <p:cNvPr id="15402" name="Group 42"/>
          <p:cNvGraphicFramePr>
            <a:graphicFrameLocks noGrp="1"/>
          </p:cNvGraphicFramePr>
          <p:nvPr>
            <p:ph idx="1"/>
          </p:nvPr>
        </p:nvGraphicFramePr>
        <p:xfrm>
          <a:off x="250825" y="1500174"/>
          <a:ext cx="8536016" cy="5067123"/>
        </p:xfrm>
        <a:graphic>
          <a:graphicData uri="http://schemas.openxmlformats.org/drawingml/2006/table">
            <a:tbl>
              <a:tblPr/>
              <a:tblGrid>
                <a:gridCol w="2112580"/>
                <a:gridCol w="3578719"/>
                <a:gridCol w="2844717"/>
              </a:tblGrid>
              <a:tr h="1114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Παρεχόμενοι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Μη παρεχόμενοι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51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Σχετιζόμενοι με την υγεία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Με ιατρική βεβαίωση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Με υπεύθυνη δήλωση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Άδεια Μητρότητας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Χρονικά οριοθετημένη αναπηρία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Ιατρικές επισκέψεις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Εμβολιασμοί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Χωρίς ιατρική βεβαίωση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Μη βεβαιωμένη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αποδιδόμενη στο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stress</a:t>
                      </a:r>
                      <a:r>
                        <a:rPr kumimoji="0" lang="el-G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7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Μη σχετιζόμενοι με την υγεία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Εκπαίδευση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Συνδικαλισμός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Γονική φροντίδα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Φροντίδα αρρώστων συγγενών π.χ. παιδιών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Προσωπικοί λόγοι (πένθος, κ.ά.)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Πολιτικά καθήκοντα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Προσωπικοί λόγοι, αλλά μη πιστοποιημένοι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Φυγοπονία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Απεργίες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Δείκτες απουσιασμού κατά κατηγορία ετών απασχόλησης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85786" y="6143643"/>
            <a:ext cx="735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>
                <a:solidFill>
                  <a:schemeClr val="bg1"/>
                </a:solidFill>
              </a:rPr>
              <a:t>*Διάμεσος συνολικής διάρκειας αδειών του πληθυσμού</a:t>
            </a:r>
            <a:endParaRPr lang="el-GR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6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786742" cy="4286295"/>
        </p:xfrm>
        <a:graphic>
          <a:graphicData uri="http://schemas.openxmlformats.org/drawingml/2006/table">
            <a:tbl>
              <a:tblPr/>
              <a:tblGrid>
                <a:gridCol w="2949390"/>
                <a:gridCol w="1274695"/>
                <a:gridCol w="1274695"/>
                <a:gridCol w="1143981"/>
                <a:gridCol w="1143981"/>
              </a:tblGrid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Κατηγορίες Ετών Απασχόλησης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52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ΔΕΙΚΤΕΣ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1-9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10-18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19-27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28-35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ΧΑΜΕΝΟΥ ΧΡΟΝΟΥ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2,11%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5,74%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2,30%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1,56%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ΣΥΧΝΟΤΗΤΑ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117,95%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104,63%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94,53%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ΑΤΟΜΙΚΗ ΣΥΧΝΟΤΗΤΑ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43,59%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47,22%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34,38%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33,33%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ΔΙΑΡΚΕΙΑ / ΑΠΟΥΣΙΑ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4,04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12,40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5,49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3,53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ΔΙΑΡΚΕΙΑ / ΑΠΟΝΤΑ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10,94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27,47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15,09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10,6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ΔΙΑΜΕΣΟΣ*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ΕΠΙΠΤΩΣΗ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0.0053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0.0049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0.0043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0.0045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0&lt;</a:t>
                      </a:r>
                      <a:r>
                        <a:rPr lang="en-US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BRADFORD</a:t>
                      </a: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&lt;300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33,33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40,74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27,34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26,67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BRADFORD 300-500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3,85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2,78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6,67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BRADFORD &gt;500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6,41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3,70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7,03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de-DE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0&lt;ΑΠΟΥΣΙΕΣ</a:t>
                      </a:r>
                      <a:r>
                        <a:rPr lang="de-DE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&gt;5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7,69%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1,85%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5,47%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6,67%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ΣΥΝΟΛΟ ΗΜΕΡΩΝ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372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1401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664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ΣΥΝΟΛΟ ΑΠΟΥΣΙΩΝ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113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121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ΠΛΗΘΥΣΜΟΣ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108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128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 b="1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ΑΠΟΝΤΕΣ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l-GR" sz="160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l-GR" sz="1600" dirty="0">
                        <a:solidFill>
                          <a:schemeClr val="bg1"/>
                        </a:solidFill>
                        <a:latin typeface="Wingding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287828"/>
          </a:xfrm>
        </p:spPr>
        <p:txBody>
          <a:bodyPr>
            <a:noAutofit/>
          </a:bodyPr>
          <a:lstStyle/>
          <a:p>
            <a:pPr algn="ctr"/>
            <a:r>
              <a:rPr lang="el-GR" sz="6000" b="1" dirty="0" smtClean="0"/>
              <a:t>ΜΕΛΕΤΗ 2001-2007</a:t>
            </a:r>
            <a:endParaRPr lang="el-GR" sz="6000" b="1" dirty="0"/>
          </a:p>
        </p:txBody>
      </p:sp>
      <p:pic>
        <p:nvPicPr>
          <p:cNvPr id="8" name="Picture 2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7" y="3786189"/>
            <a:ext cx="1921122" cy="114300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1001944"/>
          </a:xfrm>
        </p:spPr>
        <p:txBody>
          <a:bodyPr>
            <a:noAutofit/>
          </a:bodyPr>
          <a:lstStyle/>
          <a:p>
            <a:pPr algn="ctr"/>
            <a:r>
              <a:rPr lang="el-GR" sz="5400" dirty="0" smtClean="0"/>
              <a:t>Και στις δυο μελέτες: </a:t>
            </a:r>
            <a:endParaRPr lang="el-GR" sz="54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>
          <a:xfrm>
            <a:off x="571472" y="1500174"/>
            <a:ext cx="8215369" cy="492922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endParaRPr lang="el-GR" sz="24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l-GR" sz="24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bg1"/>
                </a:solidFill>
              </a:rPr>
              <a:t>Παρόμοια κατανομή αναφορικά με το φύλο, τη θέση εργασίας, την ηλικία</a:t>
            </a:r>
          </a:p>
          <a:p>
            <a:pPr algn="just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bg1"/>
                </a:solidFill>
              </a:rPr>
              <a:t>Αύξηση των αναρρωτικών κατά τους φθινοπωρινούς και χειμερινούς μήνες</a:t>
            </a:r>
          </a:p>
          <a:p>
            <a:pPr algn="just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bg1"/>
                </a:solidFill>
              </a:rPr>
              <a:t>Συχνότερη αιτία ασθένειας τα προβλήματα του αναπνευστικού και του μυοσκελετικού</a:t>
            </a:r>
          </a:p>
          <a:p>
            <a:pPr algn="just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bg1"/>
                </a:solidFill>
              </a:rPr>
              <a:t>Αυξημένος απουσιασμός σε συνάρτηση με Σαββατοκύριακα και ημέρες αργιών οι οποίες προηγούνται ή έπονται των αναρρωτικών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00034" y="428604"/>
          <a:ext cx="8429685" cy="5947667"/>
        </p:xfrm>
        <a:graphic>
          <a:graphicData uri="http://schemas.openxmlformats.org/drawingml/2006/table">
            <a:tbl>
              <a:tblPr/>
              <a:tblGrid>
                <a:gridCol w="2598216"/>
                <a:gridCol w="1940701"/>
                <a:gridCol w="1938827"/>
                <a:gridCol w="1951941"/>
              </a:tblGrid>
              <a:tr h="1881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2001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2007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Διαφορά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</a:tr>
              <a:tr h="2024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Μέγεθος δείγματος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281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329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+48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6129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Σύνθεση δείγματος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Άνδρες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211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231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+20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Γυναίκες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70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98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+28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6129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Ομοειδείς επαγγελματικές ομάδες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Α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67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99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+32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Β1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84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109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+25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Β2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33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37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+4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Β3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40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38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-2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Β4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29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39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+10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Γ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28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7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-21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Ηλικία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46,12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46,14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+0,02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Απόκλιση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8,60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8,45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-0,15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6129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Τρόπος λήψης άδειας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Α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219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133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-86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Β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110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102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-8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Γ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150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106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-44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6129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Μήνες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1-3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131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96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-35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4-6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120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65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-55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7-9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84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72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-12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10-12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144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108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-36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6129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b="1" i="1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Φαινόμενο «γέφυρας»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Απουσίασαν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55%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40%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-15%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Συν διάρκεια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1-&gt;199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1-&gt;214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+15</a:t>
                      </a:r>
                      <a:endParaRPr lang="el-GR" sz="12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Διάμεσος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6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+5</a:t>
                      </a:r>
                      <a:endParaRPr lang="el-GR" sz="12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024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Συν χαμένες ημέρες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2277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2490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+213</a:t>
                      </a:r>
                      <a:endParaRPr lang="el-GR" sz="12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Αριθμός απουσιών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479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341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-138</a:t>
                      </a:r>
                      <a:endParaRPr lang="el-GR" sz="12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1-&gt;20475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1-&gt;6656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 i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Διάμεσος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1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2850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18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Μέση τιμή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348,97</a:t>
                      </a:r>
                      <a:endParaRPr lang="el-GR" sz="110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bg1"/>
                          </a:solidFill>
                          <a:latin typeface="Arial" pitchFamily="34" charset="0"/>
                          <a:ea typeface="SimSun"/>
                          <a:cs typeface="Arial" pitchFamily="34" charset="0"/>
                        </a:rPr>
                        <a:t>297,88</a:t>
                      </a:r>
                      <a:endParaRPr lang="el-GR" sz="1100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00"/>
                      </a:fgClr>
                      <a:bgClr>
                        <a:srgbClr val="FFFFE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chemeClr val="bg1"/>
                        </a:solidFill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57860" marR="578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32324"/>
          </a:xfrm>
        </p:spPr>
        <p:txBody>
          <a:bodyPr/>
          <a:lstStyle/>
          <a:p>
            <a:pPr algn="ctr"/>
            <a:r>
              <a:rPr lang="el-GR" dirty="0" smtClean="0"/>
              <a:t>ΣΥΜΠΕΡΑΣΜΑ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14555"/>
            <a:ext cx="8229600" cy="3957962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	</a:t>
            </a:r>
            <a:r>
              <a:rPr lang="el-GR" i="1" dirty="0" smtClean="0"/>
              <a:t>Το φαινόμενο του απουσιασμού στους δημοτικούς υπαλλήλους του Δήμου Κερατσινίου </a:t>
            </a:r>
            <a:r>
              <a:rPr lang="el-GR" i="1" dirty="0" smtClean="0">
                <a:solidFill>
                  <a:srgbClr val="C00000"/>
                </a:solidFill>
              </a:rPr>
              <a:t>μειώθηκε </a:t>
            </a:r>
            <a:r>
              <a:rPr lang="el-GR" i="1" dirty="0" smtClean="0"/>
              <a:t>ως προς τη συχνότητα εμφάνισής του (δείκτης </a:t>
            </a:r>
            <a:r>
              <a:rPr lang="en-US" i="1" dirty="0" smtClean="0"/>
              <a:t>Bradford)</a:t>
            </a:r>
            <a:r>
              <a:rPr lang="el-GR" i="1" dirty="0" smtClean="0"/>
              <a:t>, </a:t>
            </a:r>
            <a:r>
              <a:rPr lang="el-GR" i="1" dirty="0" smtClean="0">
                <a:solidFill>
                  <a:srgbClr val="C00000"/>
                </a:solidFill>
              </a:rPr>
              <a:t>αυξήθηκε</a:t>
            </a:r>
            <a:r>
              <a:rPr lang="el-GR" i="1" dirty="0" smtClean="0"/>
              <a:t> όμως ως προς τη σοβαρότητα των απουσιών (διάρκεια, σύνολο χαμένων εργάσιμων ημερών)</a:t>
            </a:r>
            <a:endParaRPr lang="el-GR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3232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Απαιτείται: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5"/>
            <a:ext cx="8229600" cy="4386591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l-GR" dirty="0" smtClean="0"/>
              <a:t>να εντοπισθούν αναλυτικότερα τα αίτια αύξησης της σοβαρότητας του απουσιασμού ως προς την ενδεχόμενη απόκρυψη αιτιών νοσηρότητας εξ αιτίας της εργασίας. </a:t>
            </a:r>
          </a:p>
          <a:p>
            <a:pPr lvl="0">
              <a:buNone/>
            </a:pPr>
            <a:endParaRPr lang="el-GR" dirty="0" smtClean="0"/>
          </a:p>
          <a:p>
            <a:pPr lvl="0">
              <a:buFont typeface="Wingdings" pitchFamily="2" charset="2"/>
              <a:buChar char="v"/>
            </a:pPr>
            <a:r>
              <a:rPr lang="el-GR" dirty="0" smtClean="0"/>
              <a:t>να βελτιωθεί η αναλυτική ηλεκτρονική καταγραφή του απουσιασμού διαχρονικά με την εκπόνηση ετήσιων αναφορών της Δ/</a:t>
            </a:r>
            <a:r>
              <a:rPr lang="el-GR" dirty="0" err="1" smtClean="0"/>
              <a:t>νσης </a:t>
            </a:r>
            <a:r>
              <a:rPr lang="el-GR" dirty="0" smtClean="0"/>
              <a:t>Προσωπικού ώστε να εντοπίζονται ενδεχόμενα προβλήματα επαγγελματικής ή γενικότερης υγείας στο σύνολο, σε ομάδες εργαζομένων είτε μεμονωμένων εργαζόμενων. </a:t>
            </a:r>
          </a:p>
          <a:p>
            <a:pPr>
              <a:buFont typeface="Wingdings" pitchFamily="2" charset="2"/>
              <a:buChar char="v"/>
            </a:pP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sz="6600" b="1" dirty="0" smtClean="0"/>
              <a:t>ΕΥΧΑΡΙΣΤΩ!</a:t>
            </a:r>
            <a:endParaRPr lang="el-GR" sz="6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571472" y="227013"/>
            <a:ext cx="8286808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200" b="1" dirty="0" smtClean="0"/>
              <a:t>ΣΗΜΑΝΤΙΚΟΤΕΡΟΙ ΔΕΙΚΤΕΣ ΑΠΟΥΣΙΑΣΜΟΥ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1142976" y="1341438"/>
            <a:ext cx="7429552" cy="4873644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endParaRPr lang="en-US" sz="1800" b="1" dirty="0" smtClean="0"/>
          </a:p>
          <a:p>
            <a:pPr algn="ctr" eaLnBrk="1" hangingPunct="1">
              <a:buFontTx/>
              <a:buNone/>
            </a:pPr>
            <a:endParaRPr lang="en-US" sz="1800" b="1" dirty="0" smtClean="0"/>
          </a:p>
          <a:p>
            <a:pPr algn="ctr" eaLnBrk="1" hangingPunct="1">
              <a:buFontTx/>
              <a:buNone/>
            </a:pPr>
            <a:r>
              <a:rPr lang="el-GR" sz="2000" b="1" dirty="0" smtClean="0"/>
              <a:t>1. ΔΕΙΚΤΗΣ ΧΑΜΕΝΟΥ ΧΡΟΝΟΥ </a:t>
            </a:r>
            <a:endParaRPr lang="el-GR" sz="2000" b="1" u="sng" dirty="0" smtClean="0"/>
          </a:p>
          <a:p>
            <a:pPr algn="ctr" eaLnBrk="1" hangingPunct="1">
              <a:buFontTx/>
              <a:buNone/>
            </a:pPr>
            <a:r>
              <a:rPr lang="el-GR" sz="1800" u="sng" dirty="0" smtClean="0"/>
              <a:t>συνολικό χρόνο όλων των απουσιών σε μια περίοδο      </a:t>
            </a:r>
            <a:r>
              <a:rPr lang="el-GR" sz="1800" dirty="0" smtClean="0"/>
              <a:t>χ100%</a:t>
            </a:r>
          </a:p>
          <a:p>
            <a:pPr algn="ctr" eaLnBrk="1" hangingPunct="1">
              <a:buFontTx/>
              <a:buNone/>
            </a:pPr>
            <a:r>
              <a:rPr lang="el-GR" sz="1800" dirty="0" smtClean="0"/>
              <a:t>συνολικό χρόνο προβλεπόμενης εργασίας στην περίοδο</a:t>
            </a:r>
          </a:p>
          <a:p>
            <a:pPr algn="ctr" eaLnBrk="1" hangingPunct="1">
              <a:buFontTx/>
              <a:buNone/>
            </a:pPr>
            <a:endParaRPr lang="el-GR" sz="1600" dirty="0" smtClean="0"/>
          </a:p>
          <a:p>
            <a:pPr algn="ctr" eaLnBrk="1" hangingPunct="1">
              <a:buFontTx/>
              <a:buNone/>
            </a:pPr>
            <a:endParaRPr lang="el-GR" sz="1600" dirty="0" smtClean="0"/>
          </a:p>
          <a:p>
            <a:pPr algn="ctr" eaLnBrk="1" hangingPunct="1">
              <a:buFontTx/>
              <a:buNone/>
            </a:pPr>
            <a:r>
              <a:rPr lang="el-GR" sz="2000" b="1" dirty="0" smtClean="0"/>
              <a:t>2. ΣΥΧΝΟΤΗΤΑ ΑΠΟΥΣΙΑΣΜΟΥ</a:t>
            </a:r>
            <a:endParaRPr lang="el-GR" sz="2000" b="1" u="sng" dirty="0" smtClean="0"/>
          </a:p>
          <a:p>
            <a:pPr algn="ctr" eaLnBrk="1" hangingPunct="1">
              <a:buFontTx/>
              <a:buNone/>
            </a:pPr>
            <a:r>
              <a:rPr lang="el-GR" sz="1800" u="sng" dirty="0" smtClean="0"/>
              <a:t>                   αριθμός των απουσιών                         </a:t>
            </a:r>
            <a:r>
              <a:rPr lang="el-GR" sz="1800" dirty="0" smtClean="0"/>
              <a:t>χ100%</a:t>
            </a:r>
          </a:p>
          <a:p>
            <a:pPr algn="ctr" eaLnBrk="1" hangingPunct="1">
              <a:buFontTx/>
              <a:buNone/>
            </a:pPr>
            <a:r>
              <a:rPr lang="el-GR" sz="1800" dirty="0" smtClean="0"/>
              <a:t>το μέσο πλήθος του προσωπικού της επιχείρησης</a:t>
            </a:r>
          </a:p>
          <a:p>
            <a:pPr algn="ctr" eaLnBrk="1" hangingPunct="1">
              <a:buFontTx/>
              <a:buNone/>
            </a:pPr>
            <a:endParaRPr lang="el-GR" sz="1600" dirty="0" smtClean="0"/>
          </a:p>
          <a:p>
            <a:pPr algn="ctr" eaLnBrk="1" hangingPunct="1">
              <a:buFontTx/>
              <a:buNone/>
            </a:pPr>
            <a:endParaRPr lang="el-GR" sz="1600" dirty="0" smtClean="0"/>
          </a:p>
          <a:p>
            <a:pPr algn="ctr" eaLnBrk="1" hangingPunct="1">
              <a:buFontTx/>
              <a:buNone/>
            </a:pPr>
            <a:r>
              <a:rPr lang="el-GR" sz="2000" b="1" dirty="0" smtClean="0"/>
              <a:t>3. ΕΞΑΤΟΜΙΚΕΥΜΕΝΗ ΣΥΧΝΟΤΗΤΑ ΑΠΟΥΣΙΑΣΜΟΥ</a:t>
            </a:r>
            <a:endParaRPr lang="el-GR" sz="2000" b="1" u="sng" dirty="0" smtClean="0"/>
          </a:p>
          <a:p>
            <a:pPr algn="ctr" eaLnBrk="1" hangingPunct="1">
              <a:buFontTx/>
              <a:buNone/>
            </a:pPr>
            <a:r>
              <a:rPr lang="el-GR" sz="1800" u="sng" dirty="0" smtClean="0"/>
              <a:t>αριθμός των εργαζόμενων που έχουν έστω μία απουσία </a:t>
            </a:r>
            <a:r>
              <a:rPr lang="el-GR" sz="1800" dirty="0" smtClean="0"/>
              <a:t>χ100%</a:t>
            </a:r>
          </a:p>
          <a:p>
            <a:pPr algn="ctr" eaLnBrk="1" hangingPunct="1">
              <a:buFontTx/>
              <a:buNone/>
            </a:pPr>
            <a:r>
              <a:rPr lang="el-GR" sz="1800" dirty="0" smtClean="0"/>
              <a:t>συνολικός αριθμός των απασχολούμενων</a:t>
            </a:r>
          </a:p>
          <a:p>
            <a:pPr algn="ctr" eaLnBrk="1" hangingPunct="1">
              <a:buFontTx/>
              <a:buNone/>
            </a:pPr>
            <a:endParaRPr lang="el-GR" sz="16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353426" cy="114300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/>
              <a:t>ΣΗΜΑΝΤΙΚΟΤΕΡΟΙ ΔΕΙΚΤΕΣ ΑΠΟΥΣΙΑΣΜΟΥ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85786" y="1341438"/>
            <a:ext cx="7858180" cy="4802206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</a:pPr>
            <a:endParaRPr lang="en-US" sz="1600" b="1" dirty="0" smtClean="0"/>
          </a:p>
          <a:p>
            <a:pPr algn="ctr" eaLnBrk="1" hangingPunct="1">
              <a:buFontTx/>
              <a:buNone/>
            </a:pPr>
            <a:endParaRPr lang="en-US" sz="1600" b="1" dirty="0" smtClean="0"/>
          </a:p>
          <a:p>
            <a:pPr algn="ctr" eaLnBrk="1" hangingPunct="1">
              <a:buFontTx/>
              <a:buNone/>
            </a:pPr>
            <a:r>
              <a:rPr lang="el-GR" sz="2200" b="1" dirty="0" smtClean="0"/>
              <a:t>4. ΜΕΣΗ ΔΙΑΡΚΕΙΑ ΑΝΑ ΑΠΟΥΣΙΑ</a:t>
            </a:r>
            <a:endParaRPr lang="el-GR" sz="2200" b="1" u="sng" dirty="0" smtClean="0"/>
          </a:p>
          <a:p>
            <a:pPr algn="ctr" eaLnBrk="1" hangingPunct="1">
              <a:buFontTx/>
              <a:buNone/>
            </a:pPr>
            <a:r>
              <a:rPr lang="el-GR" sz="1900" u="sng" dirty="0" smtClean="0"/>
              <a:t>συνολική διάρκεια των απουσιών σε μία περίοδο </a:t>
            </a:r>
            <a:endParaRPr lang="el-GR" sz="1900" dirty="0" smtClean="0"/>
          </a:p>
          <a:p>
            <a:pPr algn="ctr" eaLnBrk="1" hangingPunct="1">
              <a:buFontTx/>
              <a:buNone/>
            </a:pPr>
            <a:r>
              <a:rPr lang="el-GR" sz="1900" dirty="0" smtClean="0"/>
              <a:t>αριθμό των απουσιών σε αυτή την περίοδο</a:t>
            </a:r>
          </a:p>
          <a:p>
            <a:pPr algn="ctr" eaLnBrk="1" hangingPunct="1">
              <a:buFontTx/>
              <a:buNone/>
            </a:pPr>
            <a:endParaRPr lang="el-GR" sz="1400" dirty="0" smtClean="0"/>
          </a:p>
          <a:p>
            <a:pPr algn="ctr" eaLnBrk="1" hangingPunct="1">
              <a:buFontTx/>
              <a:buNone/>
            </a:pPr>
            <a:endParaRPr lang="el-GR" sz="1400" dirty="0" smtClean="0"/>
          </a:p>
          <a:p>
            <a:pPr algn="ctr">
              <a:buNone/>
            </a:pPr>
            <a:r>
              <a:rPr lang="el-GR" sz="2200" b="1" dirty="0" smtClean="0"/>
              <a:t>5. ΜΕΣΗ ΔΙΑΡΚΕΙΑ ΑΝΑ ΑΠΟΝΤΑ</a:t>
            </a:r>
          </a:p>
          <a:p>
            <a:pPr algn="ctr" eaLnBrk="1" hangingPunct="1">
              <a:buFontTx/>
              <a:buNone/>
            </a:pPr>
            <a:r>
              <a:rPr lang="el-GR" sz="1900" u="sng" dirty="0" smtClean="0"/>
              <a:t>συνολικός αριθμός απουσιών σε μία περίοδο                                   </a:t>
            </a:r>
            <a:endParaRPr lang="el-GR" sz="1900" dirty="0" smtClean="0"/>
          </a:p>
          <a:p>
            <a:pPr algn="ctr" eaLnBrk="1" hangingPunct="1">
              <a:buFontTx/>
              <a:buNone/>
            </a:pPr>
            <a:r>
              <a:rPr lang="el-GR" sz="1900" dirty="0" smtClean="0"/>
              <a:t>αριθμός των εργαζόμενων που είχαν απουσία σε αυτή την περίοδο</a:t>
            </a:r>
          </a:p>
          <a:p>
            <a:pPr algn="ctr" eaLnBrk="1" hangingPunct="1">
              <a:buFontTx/>
              <a:buNone/>
            </a:pPr>
            <a:endParaRPr lang="el-GR" sz="1400" dirty="0" smtClean="0"/>
          </a:p>
          <a:p>
            <a:pPr algn="ctr" eaLnBrk="1" hangingPunct="1">
              <a:buFontTx/>
              <a:buNone/>
            </a:pPr>
            <a:endParaRPr lang="el-GR" sz="1400" dirty="0" smtClean="0"/>
          </a:p>
          <a:p>
            <a:pPr algn="ctr">
              <a:buNone/>
            </a:pPr>
            <a:r>
              <a:rPr lang="el-GR" sz="2200" b="1" dirty="0" smtClean="0"/>
              <a:t>6. “</a:t>
            </a:r>
            <a:r>
              <a:rPr lang="en-US" sz="2200" b="1" dirty="0" smtClean="0"/>
              <a:t>BRADFORD</a:t>
            </a:r>
            <a:r>
              <a:rPr lang="el-GR" sz="2200" b="1" dirty="0" smtClean="0"/>
              <a:t>” </a:t>
            </a:r>
            <a:r>
              <a:rPr lang="en-US" sz="2200" b="1" dirty="0" smtClean="0"/>
              <a:t>SCORE</a:t>
            </a:r>
            <a:endParaRPr lang="el-GR" sz="2200" b="1" dirty="0" smtClean="0"/>
          </a:p>
          <a:p>
            <a:pPr algn="ctr">
              <a:buNone/>
            </a:pPr>
            <a:r>
              <a:rPr lang="el-GR" sz="2000" b="1" dirty="0" smtClean="0"/>
              <a:t>            </a:t>
            </a:r>
            <a:r>
              <a:rPr lang="en-US" sz="1900" b="1" dirty="0" smtClean="0"/>
              <a:t>S</a:t>
            </a:r>
            <a:r>
              <a:rPr lang="el-GR" sz="1900" b="1" baseline="30000" dirty="0" smtClean="0"/>
              <a:t>2</a:t>
            </a:r>
            <a:r>
              <a:rPr lang="el-GR" sz="1900" b="1" dirty="0" smtClean="0"/>
              <a:t> Χ </a:t>
            </a:r>
            <a:r>
              <a:rPr lang="en-US" sz="1900" b="1" dirty="0" smtClean="0"/>
              <a:t>D</a:t>
            </a:r>
            <a:endParaRPr lang="el-GR" sz="1900" b="1" dirty="0" smtClean="0"/>
          </a:p>
          <a:p>
            <a:pPr algn="ctr" eaLnBrk="1" hangingPunct="1">
              <a:buFontTx/>
              <a:buNone/>
            </a:pPr>
            <a:r>
              <a:rPr lang="el-GR" sz="1900" dirty="0" smtClean="0"/>
              <a:t>   </a:t>
            </a:r>
            <a:r>
              <a:rPr lang="en-US" sz="1900" dirty="0" smtClean="0"/>
              <a:t>S</a:t>
            </a:r>
            <a:r>
              <a:rPr lang="el-GR" sz="1900" dirty="0" smtClean="0"/>
              <a:t> : αριθμός των απουσιών σε μία περίοδο</a:t>
            </a:r>
          </a:p>
          <a:p>
            <a:pPr algn="ctr" eaLnBrk="1" hangingPunct="1">
              <a:buFontTx/>
              <a:buNone/>
            </a:pPr>
            <a:r>
              <a:rPr lang="el-GR" sz="1900" dirty="0" smtClean="0"/>
              <a:t>  </a:t>
            </a:r>
            <a:r>
              <a:rPr lang="en-US" sz="1900" dirty="0" smtClean="0"/>
              <a:t>D</a:t>
            </a:r>
            <a:r>
              <a:rPr lang="el-GR" sz="1900" dirty="0" smtClean="0"/>
              <a:t> : αριθμός των απολεσθέντων ημερών στην ίδια περίοδο</a:t>
            </a:r>
          </a:p>
          <a:p>
            <a:pPr algn="ctr" eaLnBrk="1" hangingPunct="1">
              <a:buFontTx/>
              <a:buNone/>
            </a:pPr>
            <a:endParaRPr lang="el-GR" sz="1900" b="1" dirty="0" smtClean="0"/>
          </a:p>
          <a:p>
            <a:pPr algn="ctr" eaLnBrk="1" hangingPunct="1">
              <a:buFontTx/>
              <a:buNone/>
            </a:pPr>
            <a:endParaRPr lang="el-GR" sz="1400" b="1" dirty="0" smtClean="0"/>
          </a:p>
          <a:p>
            <a:pPr algn="ctr" eaLnBrk="1" hangingPunct="1">
              <a:buFontTx/>
              <a:buNone/>
            </a:pPr>
            <a:r>
              <a:rPr lang="el-GR" sz="2200" b="1" dirty="0" smtClean="0"/>
              <a:t>7. ΕΠΙΠΤΩΣΗ ΤΟΥ ΑΠΟΥΣΙΑΣΜΟΥ</a:t>
            </a:r>
          </a:p>
          <a:p>
            <a:pPr algn="ctr" eaLnBrk="1" hangingPunct="1">
              <a:buFontTx/>
              <a:buNone/>
            </a:pPr>
            <a:r>
              <a:rPr lang="el-GR" sz="1900" u="sng" dirty="0" smtClean="0"/>
              <a:t>αριθμού των νέων περιπτώσεων απουσιασμού σε μία περίοδο                    </a:t>
            </a:r>
            <a:endParaRPr lang="el-GR" sz="1900" dirty="0" smtClean="0"/>
          </a:p>
          <a:p>
            <a:pPr algn="ctr" eaLnBrk="1" hangingPunct="1">
              <a:buFontTx/>
              <a:buNone/>
            </a:pPr>
            <a:r>
              <a:rPr lang="el-GR" sz="1900" dirty="0" err="1" smtClean="0"/>
              <a:t>Νο</a:t>
            </a:r>
            <a:r>
              <a:rPr lang="el-GR" sz="1900" dirty="0" smtClean="0"/>
              <a:t> εργαζομένων χ </a:t>
            </a:r>
            <a:r>
              <a:rPr lang="el-GR" sz="1900" dirty="0" err="1" smtClean="0"/>
              <a:t>Νο</a:t>
            </a:r>
            <a:r>
              <a:rPr lang="el-GR" sz="1900" dirty="0" smtClean="0"/>
              <a:t> των ημερών -- συνολικό </a:t>
            </a:r>
            <a:r>
              <a:rPr lang="el-GR" sz="1900" dirty="0" err="1" smtClean="0"/>
              <a:t>Νο</a:t>
            </a:r>
            <a:r>
              <a:rPr lang="el-GR" sz="1900" dirty="0" smtClean="0"/>
              <a:t> των ημερών απουσίας </a:t>
            </a:r>
          </a:p>
          <a:p>
            <a:pPr algn="ctr" eaLnBrk="1" hangingPunct="1">
              <a:buFontTx/>
              <a:buNone/>
            </a:pPr>
            <a:endParaRPr lang="el-GR" sz="1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ΤΡΟΠΟΙ ΜΕΙΩΣΗΣ ΤΟΥ ΑΠΟΥΣΙΑΣΜΟΥ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63525" y="2205038"/>
            <a:ext cx="7386638" cy="3890962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el-GR" sz="2800" dirty="0" smtClean="0"/>
              <a:t>Εξάλειψη του εργασιακού άγχους</a:t>
            </a:r>
          </a:p>
          <a:p>
            <a:pPr eaLnBrk="1" hangingPunct="1">
              <a:buFontTx/>
              <a:buNone/>
            </a:pPr>
            <a:endParaRPr lang="el-GR" sz="2800" dirty="0" smtClean="0"/>
          </a:p>
          <a:p>
            <a:pPr eaLnBrk="1" hangingPunct="1">
              <a:buFontTx/>
              <a:buBlip>
                <a:blip r:embed="rId2"/>
              </a:buBlip>
            </a:pPr>
            <a:r>
              <a:rPr lang="el-GR" sz="2800" dirty="0" smtClean="0"/>
              <a:t>Αλλαγή του εργασιακού περιβάλλοντος και της κουλτούρας</a:t>
            </a:r>
          </a:p>
          <a:p>
            <a:pPr eaLnBrk="1" hangingPunct="1">
              <a:buFontTx/>
              <a:buNone/>
            </a:pPr>
            <a:endParaRPr lang="el-GR" sz="2800" dirty="0" smtClean="0"/>
          </a:p>
          <a:p>
            <a:pPr eaLnBrk="1" hangingPunct="1">
              <a:buFontTx/>
              <a:buBlip>
                <a:blip r:embed="rId2"/>
              </a:buBlip>
            </a:pPr>
            <a:r>
              <a:rPr lang="el-GR" sz="2800" dirty="0" smtClean="0"/>
              <a:t>Παροχή οικονομικών κινήτρων</a:t>
            </a:r>
          </a:p>
          <a:p>
            <a:pPr eaLnBrk="1" hangingPunct="1">
              <a:buFontTx/>
              <a:buNone/>
            </a:pPr>
            <a:endParaRPr lang="el-GR" sz="2800" dirty="0" smtClean="0"/>
          </a:p>
          <a:p>
            <a:pPr eaLnBrk="1" hangingPunct="1">
              <a:buFontTx/>
              <a:buBlip>
                <a:blip r:embed="rId2"/>
              </a:buBlip>
            </a:pPr>
            <a:r>
              <a:rPr lang="el-GR" sz="2800" dirty="0" smtClean="0"/>
              <a:t>Θέσπιση πολιτικής για τις απουσίες</a:t>
            </a:r>
          </a:p>
          <a:p>
            <a:pPr eaLnBrk="1" hangingPunct="1">
              <a:buFontTx/>
              <a:buNone/>
            </a:pPr>
            <a:endParaRPr lang="el-G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370013"/>
            <a:ext cx="8029604" cy="3416309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ΣΤΟΙΧΕΙΑ ΕΥΡΩΠΑΪΚΗΣ ΕΝΩΣΗΣ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l-GR" sz="4400" smtClean="0"/>
              <a:t>Απουσιασμός ανάλογα με τις ηλικιακές ομάδες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50825" y="1628775"/>
            <a:ext cx="7386638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</a:pPr>
            <a:endParaRPr lang="el-GR" sz="3200"/>
          </a:p>
        </p:txBody>
      </p:sp>
      <p:pic>
        <p:nvPicPr>
          <p:cNvPr id="12292" name="Picture 6" descr="image006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472" y="1785926"/>
            <a:ext cx="8215370" cy="4612349"/>
          </a:xfrm>
          <a:noFill/>
        </p:spPr>
      </p:pic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1071538" y="5500702"/>
            <a:ext cx="3286148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050" dirty="0" smtClean="0">
                <a:solidFill>
                  <a:schemeClr val="bg1"/>
                </a:solidFill>
                <a:latin typeface="Calibri" pitchFamily="34" charset="0"/>
              </a:rPr>
              <a:t>Απουσιασμός λόγω ατυχημάτων τους τελευταίους 12 μήνες</a:t>
            </a:r>
            <a:endParaRPr lang="el-GR" sz="105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1071538" y="5929330"/>
            <a:ext cx="3095625" cy="288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050" dirty="0" smtClean="0">
                <a:solidFill>
                  <a:schemeClr val="bg1"/>
                </a:solidFill>
                <a:latin typeface="Calibri" pitchFamily="34" charset="0"/>
              </a:rPr>
              <a:t>Απουσιασμός που οφείλεται σε προβλήματα υγείας</a:t>
            </a:r>
          </a:p>
        </p:txBody>
      </p:sp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5072066" y="5500702"/>
            <a:ext cx="3357586" cy="358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050" dirty="0" smtClean="0">
                <a:solidFill>
                  <a:schemeClr val="bg1"/>
                </a:solidFill>
                <a:latin typeface="Calibri" pitchFamily="34" charset="0"/>
              </a:rPr>
              <a:t>Απουσιασμός που οφείλεται σε προβλήματα υγείας που οφείλονται στην εργασία</a:t>
            </a:r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5072066" y="5857892"/>
            <a:ext cx="3095625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000" b="1" dirty="0">
                <a:solidFill>
                  <a:schemeClr val="bg1"/>
                </a:solidFill>
                <a:latin typeface="Calibri" pitchFamily="34" charset="0"/>
              </a:rPr>
              <a:t>Απουσιασμός που οφείλεται σε προβλήματα υγείας, 2005</a:t>
            </a:r>
            <a:endParaRPr lang="el-GR" sz="9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sz="3600" smtClean="0"/>
              <a:t>Απουσιασμός ανάλογα με το επάγγελμα</a:t>
            </a:r>
          </a:p>
        </p:txBody>
      </p:sp>
      <p:pic>
        <p:nvPicPr>
          <p:cNvPr id="13315" name="Picture 6" descr="image0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14" y="1500174"/>
            <a:ext cx="7129462" cy="4967287"/>
          </a:xfrm>
          <a:noFill/>
        </p:spPr>
      </p:pic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2357422" y="2071678"/>
            <a:ext cx="2533670" cy="223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200" dirty="0">
                <a:solidFill>
                  <a:schemeClr val="bg1"/>
                </a:solidFill>
              </a:rPr>
              <a:t>Νομοθετικά σώματα, Διοικητές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3286116" y="2357430"/>
            <a:ext cx="1666890" cy="2222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1200" dirty="0">
                <a:solidFill>
                  <a:schemeClr val="bg1"/>
                </a:solidFill>
              </a:rPr>
              <a:t>      Επαγγελματίες</a:t>
            </a:r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2357422" y="2714620"/>
            <a:ext cx="2582884" cy="2920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200" dirty="0">
                <a:solidFill>
                  <a:schemeClr val="bg1"/>
                </a:solidFill>
              </a:rPr>
              <a:t>Τεχνικοί</a:t>
            </a:r>
            <a:r>
              <a:rPr lang="el-GR" altLang="zh-CN" sz="1200" dirty="0"/>
              <a:t> </a:t>
            </a:r>
            <a:r>
              <a:rPr lang="el-GR" altLang="zh-CN" sz="1200" dirty="0">
                <a:solidFill>
                  <a:schemeClr val="bg1"/>
                </a:solidFill>
              </a:rPr>
              <a:t>και συναφή επαγγέλματα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19" name="Rectangle 10"/>
          <p:cNvSpPr>
            <a:spLocks noChangeArrowheads="1"/>
          </p:cNvSpPr>
          <p:nvPr/>
        </p:nvSpPr>
        <p:spPr bwMode="auto">
          <a:xfrm>
            <a:off x="3071802" y="3071810"/>
            <a:ext cx="1871662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zh-CN" sz="1200" dirty="0">
                <a:solidFill>
                  <a:schemeClr val="bg1"/>
                </a:solidFill>
              </a:rPr>
              <a:t>Υπάλληλοι</a:t>
            </a:r>
            <a:r>
              <a:rPr lang="el-GR" altLang="zh-CN" sz="1200" dirty="0"/>
              <a:t> </a:t>
            </a:r>
            <a:r>
              <a:rPr lang="el-GR" altLang="zh-CN" sz="1200" dirty="0">
                <a:solidFill>
                  <a:schemeClr val="bg1"/>
                </a:solidFill>
              </a:rPr>
              <a:t>γραφείου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285852" y="3357562"/>
            <a:ext cx="3640138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1200" dirty="0">
                <a:solidFill>
                  <a:schemeClr val="bg1"/>
                </a:solidFill>
              </a:rPr>
              <a:t>Υπηρεσίες συντήρησης, πωλήσεις, εργαζόμενοι σε αγορές 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21" name="Rectangle 12"/>
          <p:cNvSpPr>
            <a:spLocks noChangeArrowheads="1"/>
          </p:cNvSpPr>
          <p:nvPr/>
        </p:nvSpPr>
        <p:spPr bwMode="auto">
          <a:xfrm>
            <a:off x="2000232" y="3786190"/>
            <a:ext cx="2992438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1200" dirty="0">
                <a:solidFill>
                  <a:schemeClr val="bg1"/>
                </a:solidFill>
              </a:rPr>
              <a:t>Εργαζόμενοι στην αλιεία και γεωργία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1285852" y="4143380"/>
            <a:ext cx="3641724" cy="2857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1200" dirty="0">
                <a:solidFill>
                  <a:schemeClr val="bg1"/>
                </a:solidFill>
              </a:rPr>
              <a:t>Εργάτες στη βιομηχ. παραγωγή και συναρμολόγηση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2071670" y="4429132"/>
            <a:ext cx="2847975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1200" dirty="0">
                <a:solidFill>
                  <a:schemeClr val="bg1"/>
                </a:solidFill>
              </a:rPr>
              <a:t>Κηπουροί και χειριστές μηχανημάτων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2928926" y="4714884"/>
            <a:ext cx="2036780" cy="2746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1200" dirty="0">
                <a:solidFill>
                  <a:schemeClr val="bg1"/>
                </a:solidFill>
              </a:rPr>
              <a:t>Στοιχειώδη επαγγέλματα</a:t>
            </a:r>
            <a:endParaRPr lang="el-GR" sz="1200" dirty="0">
              <a:solidFill>
                <a:schemeClr val="bg1"/>
              </a:solidFill>
            </a:endParaRPr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3357554" y="5143512"/>
            <a:ext cx="1606564" cy="2000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sz="1200" dirty="0">
                <a:solidFill>
                  <a:schemeClr val="bg1"/>
                </a:solidFill>
              </a:rPr>
              <a:t>Ένοπλες δυνάμεις</a:t>
            </a:r>
          </a:p>
        </p:txBody>
      </p:sp>
      <p:sp>
        <p:nvSpPr>
          <p:cNvPr id="13326" name="Rectangle 17"/>
          <p:cNvSpPr>
            <a:spLocks noChangeArrowheads="1"/>
          </p:cNvSpPr>
          <p:nvPr/>
        </p:nvSpPr>
        <p:spPr bwMode="auto">
          <a:xfrm>
            <a:off x="2643174" y="5857892"/>
            <a:ext cx="2376488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800" dirty="0">
                <a:solidFill>
                  <a:schemeClr val="bg1"/>
                </a:solidFill>
              </a:rPr>
              <a:t>Ατυχήματα που έγιναν τους τελευταίους 12 μήνες</a:t>
            </a:r>
            <a:endParaRPr lang="el-GR" sz="800" dirty="0">
              <a:solidFill>
                <a:schemeClr val="bg1"/>
              </a:solidFill>
            </a:endParaRPr>
          </a:p>
        </p:txBody>
      </p:sp>
      <p:sp>
        <p:nvSpPr>
          <p:cNvPr id="13327" name="Rectangle 18"/>
          <p:cNvSpPr>
            <a:spLocks noChangeArrowheads="1"/>
          </p:cNvSpPr>
          <p:nvPr/>
        </p:nvSpPr>
        <p:spPr bwMode="auto">
          <a:xfrm>
            <a:off x="2643174" y="6143644"/>
            <a:ext cx="2376488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800" dirty="0">
                <a:solidFill>
                  <a:schemeClr val="bg1"/>
                </a:solidFill>
              </a:rPr>
              <a:t>Άλλα προβλήματα υγείας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3328" name="Rectangle 19"/>
          <p:cNvSpPr>
            <a:spLocks noChangeArrowheads="1"/>
          </p:cNvSpPr>
          <p:nvPr/>
        </p:nvSpPr>
        <p:spPr bwMode="auto">
          <a:xfrm>
            <a:off x="5286380" y="5857892"/>
            <a:ext cx="2847975" cy="200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800" dirty="0">
                <a:solidFill>
                  <a:schemeClr val="bg1"/>
                </a:solidFill>
              </a:rPr>
              <a:t>Προβλήματα υγείας που σχετίζονται με την εργασία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3329" name="Rectangle 20"/>
          <p:cNvSpPr>
            <a:spLocks noChangeArrowheads="1"/>
          </p:cNvSpPr>
          <p:nvPr/>
        </p:nvSpPr>
        <p:spPr bwMode="auto">
          <a:xfrm>
            <a:off x="5286380" y="6072206"/>
            <a:ext cx="2808287" cy="21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l-GR" altLang="zh-CN" sz="800" dirty="0">
                <a:solidFill>
                  <a:schemeClr val="bg1"/>
                </a:solidFill>
              </a:rPr>
              <a:t>2005 – προβλήματα υγείας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Τήξη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353</TotalTime>
  <Words>1911</Words>
  <Application>Microsoft Office PowerPoint</Application>
  <PresentationFormat>Προβολή στην οθόνη (4:3)</PresentationFormat>
  <Paragraphs>840</Paragraphs>
  <Slides>36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36</vt:i4>
      </vt:variant>
    </vt:vector>
  </HeadingPairs>
  <TitlesOfParts>
    <vt:vector size="37" baseType="lpstr">
      <vt:lpstr>Τήξη</vt:lpstr>
      <vt:lpstr>ΑΠΟΥΣΙΑΣΜΟΣ</vt:lpstr>
      <vt:lpstr>Διαφάνεια 2</vt:lpstr>
      <vt:lpstr>ΤΥΠΟΙ ΑΠΟΥΣΙΑΣΜΟΥ</vt:lpstr>
      <vt:lpstr>ΣΗΜΑΝΤΙΚΟΤΕΡΟΙ ΔΕΙΚΤΕΣ ΑΠΟΥΣΙΑΣΜΟΥ</vt:lpstr>
      <vt:lpstr>ΣΗΜΑΝΤΙΚΟΤΕΡΟΙ ΔΕΙΚΤΕΣ ΑΠΟΥΣΙΑΣΜΟΥ</vt:lpstr>
      <vt:lpstr>ΤΡΟΠΟΙ ΜΕΙΩΣΗΣ ΤΟΥ ΑΠΟΥΣΙΑΣΜΟΥ</vt:lpstr>
      <vt:lpstr>ΣΤΟΙΧΕΙΑ ΕΥΡΩΠΑΪΚΗΣ ΕΝΩΣΗΣ</vt:lpstr>
      <vt:lpstr>Απουσιασμός ανάλογα με τις ηλικιακές ομάδες</vt:lpstr>
      <vt:lpstr>Απουσιασμός ανάλογα με το επάγγελμα</vt:lpstr>
      <vt:lpstr>Ποσοστό ατόμων που απουσίασαν από την εργασία λόγω ατυχημάτων &amp; επαγγελματικών ασθενειών σχετιζόμενων με την εργασία τους τελευταίους 12 μήνες (ACC)</vt:lpstr>
      <vt:lpstr>ΡΟΛΟΣ ΕΠΙΣΚΕΠΤΗ/-ΤΡΙΑΣ ΥΓΕΙΑΣ</vt:lpstr>
      <vt:lpstr>ΡΟΛΟΣ ΕΠΙΣΚΕΠΤΗ/-ΤΡΙΑΣ ΥΓΕΙΑΣ</vt:lpstr>
      <vt:lpstr>ΡΟΛΟΣ ΕΠΙΣΚΕΠΤΗ/-ΤΡΙΑΣ ΥΓΕΙΑΣ</vt:lpstr>
      <vt:lpstr>ΡΟΛΟΣ ΕΠΙΣΚΕΠΤΗ/-ΤΡΙΑΣ ΥΓΕΙΑΣ</vt:lpstr>
      <vt:lpstr>ΑΠΟΥΣΙΑΣΜΟΣ ΣΤΟ ΔΗΜΟ ΚΕΡΑΤΣΙΝΙΟΥ  -2007-</vt:lpstr>
      <vt:lpstr>ΔΙΑΧΩΡΙΣΜΟΣ ΤΩΝ ΕΡΓΑΖΟΜΕΝΩΝ</vt:lpstr>
      <vt:lpstr>Κατανομή εργαζομένων κατά φύλο</vt:lpstr>
      <vt:lpstr>Κατανομή εργαζομένων κατά ηλικία</vt:lpstr>
      <vt:lpstr>Κατανομή εργαζομένων κατά θέση εργασίας </vt:lpstr>
      <vt:lpstr>Κατανομή εργαζομένων κατά θέση εργασίας και φύλο</vt:lpstr>
      <vt:lpstr>Κατανομή εργαζομένων κατά επίπεδο εκπαίδευσης και φύλο</vt:lpstr>
      <vt:lpstr>Κατανομή εργαζομένων κατά έτη απασχόλησης</vt:lpstr>
      <vt:lpstr>Κατανομή αναρρωτικών αδειών κατά τρόπο χορήγησης</vt:lpstr>
      <vt:lpstr>Κατανομή αναρρωτικών αδειών κατά τρόπο χορήγησης</vt:lpstr>
      <vt:lpstr>Κατανομή αναρρωτικών αδειών κατά μήνα έναρξης της άδειας</vt:lpstr>
      <vt:lpstr>Κατανομή αναρρωτικών αδειών κατά αιτιολογία/είδος ασθένειας</vt:lpstr>
      <vt:lpstr>Σχέση ή μη της άδειας με Σαββατοκύριακο ή αργία κατά τρόπο χορήγησης της άδειας</vt:lpstr>
      <vt:lpstr>Δείκτες απουσιασμού κατά θέση εργασίας</vt:lpstr>
      <vt:lpstr>Δείκτες απουσιασμού κατά ηλικιακή ομάδα</vt:lpstr>
      <vt:lpstr>Δείκτες απουσιασμού κατά κατηγορία ετών απασχόλησης</vt:lpstr>
      <vt:lpstr>ΜΕΛΕΤΗ 2001-2007</vt:lpstr>
      <vt:lpstr>Και στις δυο μελέτες: </vt:lpstr>
      <vt:lpstr>Διαφάνεια 33</vt:lpstr>
      <vt:lpstr>ΣΥΜΠΕΡΑΣΜΑ</vt:lpstr>
      <vt:lpstr>Απαιτείται:</vt:lpstr>
      <vt:lpstr>ΕΥΧΑΡΙΣΤΩ!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ΑΠΟΥΣΙΑΣΜΟΣ</dc:title>
  <dc:creator>user</dc:creator>
  <cp:lastModifiedBy>user</cp:lastModifiedBy>
  <cp:revision>46</cp:revision>
  <dcterms:created xsi:type="dcterms:W3CDTF">2009-02-25T16:14:08Z</dcterms:created>
  <dcterms:modified xsi:type="dcterms:W3CDTF">2009-02-27T08:28:46Z</dcterms:modified>
</cp:coreProperties>
</file>