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3" r:id="rId4"/>
    <p:sldId id="285" r:id="rId5"/>
    <p:sldId id="278" r:id="rId6"/>
    <p:sldId id="279" r:id="rId7"/>
    <p:sldId id="280" r:id="rId8"/>
    <p:sldId id="281" r:id="rId9"/>
    <p:sldId id="286" r:id="rId10"/>
    <p:sldId id="260" r:id="rId11"/>
    <p:sldId id="275" r:id="rId12"/>
    <p:sldId id="274" r:id="rId13"/>
    <p:sldId id="262" r:id="rId14"/>
    <p:sldId id="287" r:id="rId15"/>
    <p:sldId id="273" r:id="rId16"/>
    <p:sldId id="290" r:id="rId17"/>
    <p:sldId id="261" r:id="rId18"/>
    <p:sldId id="288" r:id="rId19"/>
    <p:sldId id="263" r:id="rId20"/>
    <p:sldId id="277" r:id="rId21"/>
    <p:sldId id="289" r:id="rId22"/>
    <p:sldId id="276" r:id="rId23"/>
    <p:sldId id="291" r:id="rId24"/>
    <p:sldId id="264" r:id="rId25"/>
    <p:sldId id="265" r:id="rId26"/>
    <p:sldId id="266" r:id="rId27"/>
    <p:sldId id="282" r:id="rId28"/>
    <p:sldId id="267" r:id="rId29"/>
    <p:sldId id="271" r:id="rId30"/>
    <p:sldId id="268" r:id="rId31"/>
    <p:sldId id="272" r:id="rId32"/>
    <p:sldId id="269" r:id="rId33"/>
    <p:sldId id="292" r:id="rId34"/>
    <p:sldId id="270" r:id="rId35"/>
    <p:sldId id="284" r:id="rId3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4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3/7/2009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3/7/2009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3/7/2009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3/7/2009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3/7/2009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3/7/2009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3/7/2009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3/7/2009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3/7/2009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3/7/2009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3/7/2009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13">
            <a:alphaModFix amt="39000"/>
            <a:lum/>
          </a:blip>
          <a:srcRect/>
          <a:stretch>
            <a:fillRect t="-24000" b="-9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3/7/2009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1571612"/>
            <a:ext cx="9144000" cy="1143008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/>
            </a:r>
            <a:br>
              <a:rPr lang="en-US" sz="2400" b="1" dirty="0" smtClean="0">
                <a:solidFill>
                  <a:srgbClr val="0070C0"/>
                </a:solidFill>
              </a:rPr>
            </a:br>
            <a:r>
              <a:rPr lang="en-US" sz="2400" b="1" dirty="0" smtClean="0">
                <a:solidFill>
                  <a:srgbClr val="0070C0"/>
                </a:solidFill>
              </a:rPr>
              <a:t/>
            </a:r>
            <a:br>
              <a:rPr lang="en-US" sz="2400" b="1" dirty="0" smtClean="0">
                <a:solidFill>
                  <a:srgbClr val="0070C0"/>
                </a:solidFill>
              </a:rPr>
            </a:br>
            <a:r>
              <a:rPr lang="en-US" sz="2400" b="1" dirty="0" smtClean="0">
                <a:solidFill>
                  <a:srgbClr val="0070C0"/>
                </a:solidFill>
              </a:rPr>
              <a:t/>
            </a:r>
            <a:br>
              <a:rPr lang="en-US" sz="2400" b="1" dirty="0" smtClean="0">
                <a:solidFill>
                  <a:srgbClr val="0070C0"/>
                </a:solidFill>
              </a:rPr>
            </a:br>
            <a:r>
              <a:rPr lang="en-US" sz="2400" b="1" dirty="0" smtClean="0">
                <a:solidFill>
                  <a:srgbClr val="0070C0"/>
                </a:solidFill>
              </a:rPr>
              <a:t/>
            </a:r>
            <a:br>
              <a:rPr lang="en-US" sz="2400" b="1" dirty="0" smtClean="0">
                <a:solidFill>
                  <a:srgbClr val="0070C0"/>
                </a:solidFill>
              </a:rPr>
            </a:br>
            <a:r>
              <a:rPr lang="el-GR" sz="3100" b="1" dirty="0" smtClean="0">
                <a:solidFill>
                  <a:srgbClr val="0070C0"/>
                </a:solidFill>
              </a:rPr>
              <a:t>Ασύρματη </a:t>
            </a:r>
            <a:r>
              <a:rPr lang="el-GR" sz="3100" b="1" dirty="0" err="1" smtClean="0">
                <a:solidFill>
                  <a:srgbClr val="0070C0"/>
                </a:solidFill>
              </a:rPr>
              <a:t>Ευρυζωνική</a:t>
            </a:r>
            <a:r>
              <a:rPr lang="el-GR" sz="3100" b="1" dirty="0" smtClean="0">
                <a:solidFill>
                  <a:srgbClr val="0070C0"/>
                </a:solidFill>
              </a:rPr>
              <a:t> Πρόσβαση μέσω </a:t>
            </a:r>
            <a:r>
              <a:rPr lang="en-US" sz="3100" b="1" dirty="0" err="1" smtClean="0">
                <a:solidFill>
                  <a:srgbClr val="0070C0"/>
                </a:solidFill>
              </a:rPr>
              <a:t>Wimax</a:t>
            </a:r>
            <a:r>
              <a:rPr lang="el-GR" sz="1600" dirty="0" smtClean="0">
                <a:solidFill>
                  <a:srgbClr val="0070C0"/>
                </a:solidFill>
              </a:rPr>
              <a:t/>
            </a:r>
            <a:br>
              <a:rPr lang="el-GR" sz="1600" dirty="0" smtClean="0">
                <a:solidFill>
                  <a:srgbClr val="0070C0"/>
                </a:solidFill>
              </a:rPr>
            </a:br>
            <a:r>
              <a:rPr lang="el-GR" sz="1600" dirty="0" smtClean="0">
                <a:solidFill>
                  <a:srgbClr val="0070C0"/>
                </a:solidFill>
              </a:rPr>
              <a:t> </a:t>
            </a:r>
            <a:r>
              <a:rPr lang="en-US" sz="1600" dirty="0" smtClean="0">
                <a:solidFill>
                  <a:srgbClr val="0070C0"/>
                </a:solidFill>
              </a:rPr>
              <a:t/>
            </a:r>
            <a:br>
              <a:rPr lang="en-US" sz="1600" dirty="0" smtClean="0">
                <a:solidFill>
                  <a:srgbClr val="0070C0"/>
                </a:solidFill>
              </a:rPr>
            </a:br>
            <a:r>
              <a:rPr lang="en-US" sz="1600" dirty="0" smtClean="0">
                <a:solidFill>
                  <a:srgbClr val="0070C0"/>
                </a:solidFill>
              </a:rPr>
              <a:t/>
            </a:r>
            <a:br>
              <a:rPr lang="en-US" sz="1600" dirty="0" smtClean="0">
                <a:solidFill>
                  <a:srgbClr val="0070C0"/>
                </a:solidFill>
              </a:rPr>
            </a:br>
            <a:r>
              <a:rPr lang="en-US" sz="1600" dirty="0" smtClean="0">
                <a:solidFill>
                  <a:srgbClr val="0070C0"/>
                </a:solidFill>
              </a:rPr>
              <a:t/>
            </a:r>
            <a:br>
              <a:rPr lang="en-US" sz="1600" dirty="0" smtClean="0">
                <a:solidFill>
                  <a:srgbClr val="0070C0"/>
                </a:solidFill>
              </a:rPr>
            </a:br>
            <a:r>
              <a:rPr lang="en-US" sz="1600" dirty="0" smtClean="0">
                <a:solidFill>
                  <a:srgbClr val="0070C0"/>
                </a:solidFill>
              </a:rPr>
              <a:t/>
            </a:r>
            <a:br>
              <a:rPr lang="en-US" sz="1600" dirty="0" smtClean="0">
                <a:solidFill>
                  <a:srgbClr val="0070C0"/>
                </a:solidFill>
              </a:rPr>
            </a:br>
            <a:r>
              <a:rPr lang="el-GR" sz="1600" dirty="0" smtClean="0">
                <a:solidFill>
                  <a:srgbClr val="0070C0"/>
                </a:solidFill>
              </a:rPr>
              <a:t/>
            </a:r>
            <a:br>
              <a:rPr lang="el-GR" sz="1600" dirty="0" smtClean="0">
                <a:solidFill>
                  <a:srgbClr val="0070C0"/>
                </a:solidFill>
              </a:rPr>
            </a:br>
            <a:r>
              <a:rPr lang="el-GR" sz="1400" dirty="0" smtClean="0">
                <a:solidFill>
                  <a:srgbClr val="0070C0"/>
                </a:solidFill>
              </a:rPr>
              <a:t/>
            </a:r>
            <a:br>
              <a:rPr lang="el-GR" sz="1400" dirty="0" smtClean="0">
                <a:solidFill>
                  <a:srgbClr val="0070C0"/>
                </a:solidFill>
              </a:rPr>
            </a:br>
            <a:endParaRPr lang="el-GR" sz="1600" dirty="0">
              <a:solidFill>
                <a:srgbClr val="0070C0"/>
              </a:solidFill>
            </a:endParaRPr>
          </a:p>
        </p:txBody>
      </p:sp>
      <p:graphicFrame>
        <p:nvGraphicFramePr>
          <p:cNvPr id="6" name="5 - Πίνακας"/>
          <p:cNvGraphicFramePr>
            <a:graphicFrameLocks noGrp="1"/>
          </p:cNvGraphicFramePr>
          <p:nvPr/>
        </p:nvGraphicFramePr>
        <p:xfrm>
          <a:off x="357158" y="428604"/>
          <a:ext cx="3251835" cy="1251585"/>
        </p:xfrm>
        <a:graphic>
          <a:graphicData uri="http://schemas.openxmlformats.org/drawingml/2006/table">
            <a:tbl>
              <a:tblPr/>
              <a:tblGrid>
                <a:gridCol w="1318895"/>
                <a:gridCol w="1932940"/>
              </a:tblGrid>
              <a:tr h="1251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latin typeface="Calibri"/>
                          <a:ea typeface="Calibri"/>
                          <a:cs typeface="Times New Roman"/>
                        </a:rPr>
                        <a:t/>
                      </a:r>
                      <a:br>
                        <a:rPr lang="el-GR" sz="1200" dirty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l-GR" sz="1200" dirty="0">
                          <a:latin typeface="Calibri"/>
                          <a:ea typeface="Calibri"/>
                          <a:cs typeface="Times New Roman"/>
                        </a:rPr>
                        <a:t>            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latin typeface="Cambria"/>
                          <a:ea typeface="Calibri"/>
                          <a:cs typeface="Times New Roman"/>
                        </a:rPr>
                        <a:t>ΤΕΙ ΑΘΗΝΑΣ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latin typeface="Cambria"/>
                          <a:ea typeface="Calibri"/>
                          <a:cs typeface="Times New Roman"/>
                        </a:rPr>
                        <a:t>ΣΤΕΦ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latin typeface="Cambria"/>
                          <a:ea typeface="Calibri"/>
                          <a:cs typeface="Times New Roman"/>
                        </a:rPr>
                        <a:t>ΤΜΗΜΑ ΠΛΗΡΟΦΟΡΙΚΗΣ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8" name="Εικόνα 44" descr="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942975" cy="942975"/>
          </a:xfrm>
          <a:prstGeom prst="rect">
            <a:avLst/>
          </a:prstGeom>
          <a:noFill/>
        </p:spPr>
      </p:pic>
      <p:sp>
        <p:nvSpPr>
          <p:cNvPr id="9" name="1 - Τίτλος"/>
          <p:cNvSpPr txBox="1">
            <a:spLocks/>
          </p:cNvSpPr>
          <p:nvPr/>
        </p:nvSpPr>
        <p:spPr>
          <a:xfrm>
            <a:off x="714348" y="2643182"/>
            <a:ext cx="7772400" cy="3714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Σπουδαστής : </a:t>
            </a:r>
            <a:r>
              <a:rPr kumimoji="0" lang="el-GR" sz="21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Ριζάκης</a:t>
            </a:r>
            <a:r>
              <a:rPr kumimoji="0" lang="el-GR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Σωτήριος</a:t>
            </a:r>
            <a:br>
              <a:rPr kumimoji="0" lang="el-GR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Υπεύθυνη Καθηγήτρια : </a:t>
            </a:r>
            <a:r>
              <a:rPr kumimoji="0" lang="el-GR" sz="21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Φουντά</a:t>
            </a:r>
            <a:r>
              <a:rPr kumimoji="0" lang="el-GR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Ιφιγένεια</a:t>
            </a:r>
            <a:r>
              <a:rPr kumimoji="0" lang="el-GR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Ιούνιος 2009</a:t>
            </a:r>
            <a:br>
              <a:rPr kumimoji="0" lang="el-GR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-21433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l-G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Ασύρματη </a:t>
            </a:r>
            <a:r>
              <a:rPr lang="el-GR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Ευρυζωνική</a:t>
            </a:r>
            <a:r>
              <a:rPr lang="el-G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Πρόσβαση μέσω </a:t>
            </a:r>
            <a:r>
              <a:rPr lang="en-US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Wimax</a:t>
            </a:r>
            <a:endParaRPr lang="el-GR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-32" y="21429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 smtClean="0">
                <a:solidFill>
                  <a:srgbClr val="002060"/>
                </a:solidFill>
              </a:rPr>
              <a:t>B) </a:t>
            </a:r>
            <a:r>
              <a:rPr lang="el-GR" b="1" dirty="0" err="1" smtClean="0">
                <a:solidFill>
                  <a:srgbClr val="002060"/>
                </a:solidFill>
              </a:rPr>
              <a:t>Wimax</a:t>
            </a:r>
            <a:r>
              <a:rPr lang="el-GR" b="1" dirty="0" smtClean="0">
                <a:solidFill>
                  <a:srgbClr val="002060"/>
                </a:solidFill>
              </a:rPr>
              <a:t> Τεχνολογία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-32" y="57148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>
                <a:solidFill>
                  <a:srgbClr val="FFC000"/>
                </a:solidFill>
              </a:rPr>
              <a:t>Χαρακτηριστικά</a:t>
            </a:r>
            <a:r>
              <a:rPr lang="en-US" sz="2400" b="1" dirty="0" smtClean="0">
                <a:solidFill>
                  <a:srgbClr val="FFC000"/>
                </a:solidFill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</a:rPr>
              <a:t>Wimax</a:t>
            </a:r>
            <a:r>
              <a:rPr lang="el-GR" sz="2400" b="1" dirty="0" smtClean="0">
                <a:solidFill>
                  <a:srgbClr val="FFC000"/>
                </a:solidFill>
              </a:rPr>
              <a:t> πρωτοκόλλου 802.16</a:t>
            </a:r>
            <a:r>
              <a:rPr lang="en-US" sz="2400" b="1" dirty="0" smtClean="0">
                <a:solidFill>
                  <a:srgbClr val="FFC000"/>
                </a:solidFill>
              </a:rPr>
              <a:t>d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-32" y="1188725"/>
            <a:ext cx="9144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l-GR" sz="2400" dirty="0" smtClean="0">
                <a:solidFill>
                  <a:srgbClr val="002060"/>
                </a:solidFill>
              </a:rPr>
              <a:t>Η ένωση των </a:t>
            </a:r>
            <a:r>
              <a:rPr lang="el-GR" sz="2400" dirty="0" err="1" smtClean="0">
                <a:solidFill>
                  <a:srgbClr val="002060"/>
                </a:solidFill>
              </a:rPr>
              <a:t>υποπροτύπων</a:t>
            </a:r>
            <a:r>
              <a:rPr lang="el-GR" sz="2400" dirty="0" smtClean="0">
                <a:solidFill>
                  <a:srgbClr val="002060"/>
                </a:solidFill>
              </a:rPr>
              <a:t> ΙΕΕΕ 802.16a και ΙΕΕΕ 802.16d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l-GR" sz="2400" dirty="0" smtClean="0">
                <a:solidFill>
                  <a:srgbClr val="002060"/>
                </a:solidFill>
              </a:rPr>
              <a:t>Δεν υποστηρίζεται κινητικότητα χρηστών (IEEE 802.16a)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l-GR" sz="2400" dirty="0" smtClean="0">
                <a:solidFill>
                  <a:srgbClr val="002060"/>
                </a:solidFill>
              </a:rPr>
              <a:t>Υποστήριξη κινητικότητας εντός του Σταθμού Βάσης (IEEE 802.16d)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l-GR" sz="2400" dirty="0" smtClean="0">
                <a:solidFill>
                  <a:srgbClr val="002060"/>
                </a:solidFill>
              </a:rPr>
              <a:t>Δεν υποστηρίζεται </a:t>
            </a:r>
            <a:r>
              <a:rPr lang="el-GR" sz="2400" dirty="0" err="1" smtClean="0">
                <a:solidFill>
                  <a:srgbClr val="002060"/>
                </a:solidFill>
              </a:rPr>
              <a:t>διαπομπή</a:t>
            </a:r>
            <a:r>
              <a:rPr lang="el-GR" sz="2400" dirty="0" smtClean="0">
                <a:solidFill>
                  <a:srgbClr val="002060"/>
                </a:solidFill>
              </a:rPr>
              <a:t> (</a:t>
            </a:r>
            <a:r>
              <a:rPr lang="el-GR" sz="2400" dirty="0" err="1" smtClean="0">
                <a:solidFill>
                  <a:srgbClr val="002060"/>
                </a:solidFill>
              </a:rPr>
              <a:t>handover</a:t>
            </a:r>
            <a:r>
              <a:rPr lang="el-GR" sz="2400" dirty="0" smtClean="0">
                <a:solidFill>
                  <a:srgbClr val="002060"/>
                </a:solidFill>
              </a:rPr>
              <a:t>) μεταξύ Σταθμών Βάσεων (δεδομένου ότι οι χρήστες δεν μετακινούνται)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l-GR" sz="2400" dirty="0" smtClean="0">
                <a:solidFill>
                  <a:srgbClr val="002060"/>
                </a:solidFill>
              </a:rPr>
              <a:t>OFDM σε φυσικό επίπεδο</a:t>
            </a:r>
            <a:endParaRPr lang="en-US" sz="2400" dirty="0" smtClean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l-GR" sz="2400" dirty="0" smtClean="0">
                <a:solidFill>
                  <a:srgbClr val="002060"/>
                </a:solidFill>
              </a:rPr>
              <a:t>Όλα τα </a:t>
            </a:r>
            <a:r>
              <a:rPr lang="el-GR" sz="2400" dirty="0" err="1" smtClean="0">
                <a:solidFill>
                  <a:srgbClr val="002060"/>
                </a:solidFill>
              </a:rPr>
              <a:t>υποκανάλια</a:t>
            </a:r>
            <a:r>
              <a:rPr lang="el-GR" sz="2400" dirty="0" smtClean="0">
                <a:solidFill>
                  <a:srgbClr val="002060"/>
                </a:solidFill>
              </a:rPr>
              <a:t> ανατίθενται σε έναν χρήστη</a:t>
            </a:r>
          </a:p>
          <a:p>
            <a:endParaRPr lang="el-G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-21433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l-G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Ασύρματη </a:t>
            </a:r>
            <a:r>
              <a:rPr lang="el-GR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Ευρυζωνική</a:t>
            </a:r>
            <a:r>
              <a:rPr lang="el-G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Πρόσβαση μέσω </a:t>
            </a:r>
            <a:r>
              <a:rPr lang="en-US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Wimax</a:t>
            </a:r>
            <a:endParaRPr lang="el-GR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-32" y="21429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 smtClean="0">
                <a:solidFill>
                  <a:srgbClr val="002060"/>
                </a:solidFill>
              </a:rPr>
              <a:t>B) </a:t>
            </a:r>
            <a:r>
              <a:rPr lang="el-GR" b="1" dirty="0" err="1" smtClean="0">
                <a:solidFill>
                  <a:srgbClr val="002060"/>
                </a:solidFill>
              </a:rPr>
              <a:t>Wimax</a:t>
            </a:r>
            <a:r>
              <a:rPr lang="el-GR" b="1" dirty="0" smtClean="0">
                <a:solidFill>
                  <a:srgbClr val="002060"/>
                </a:solidFill>
              </a:rPr>
              <a:t> Τεχνολογία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-32" y="57148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>
                <a:solidFill>
                  <a:srgbClr val="FFC000"/>
                </a:solidFill>
              </a:rPr>
              <a:t>Χαρακτηριστικά</a:t>
            </a:r>
            <a:r>
              <a:rPr lang="en-US" sz="2400" b="1" dirty="0" smtClean="0">
                <a:solidFill>
                  <a:srgbClr val="FFC000"/>
                </a:solidFill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</a:rPr>
              <a:t>Wimax</a:t>
            </a:r>
            <a:r>
              <a:rPr lang="el-GR" sz="2400" b="1" dirty="0" smtClean="0">
                <a:solidFill>
                  <a:srgbClr val="FFC000"/>
                </a:solidFill>
              </a:rPr>
              <a:t> πρωτοκόλλου 802.16</a:t>
            </a:r>
            <a:r>
              <a:rPr lang="en-US" sz="2400" b="1" dirty="0" smtClean="0">
                <a:solidFill>
                  <a:srgbClr val="FFC000"/>
                </a:solidFill>
              </a:rPr>
              <a:t>e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0" y="1071546"/>
            <a:ext cx="9144000" cy="445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l-GR" sz="2200" dirty="0" smtClean="0">
                <a:solidFill>
                  <a:srgbClr val="002060"/>
                </a:solidFill>
              </a:rPr>
              <a:t> Η ένωση των </a:t>
            </a:r>
            <a:r>
              <a:rPr lang="el-GR" sz="2200" dirty="0" err="1" smtClean="0">
                <a:solidFill>
                  <a:srgbClr val="002060"/>
                </a:solidFill>
              </a:rPr>
              <a:t>υποπροτύπων</a:t>
            </a:r>
            <a:r>
              <a:rPr lang="el-GR" sz="2200" dirty="0" smtClean="0">
                <a:solidFill>
                  <a:srgbClr val="002060"/>
                </a:solidFill>
              </a:rPr>
              <a:t> ΙΕΕΕ 802.16</a:t>
            </a:r>
            <a:r>
              <a:rPr lang="en-GB" sz="2200" dirty="0" smtClean="0">
                <a:solidFill>
                  <a:srgbClr val="002060"/>
                </a:solidFill>
              </a:rPr>
              <a:t>d</a:t>
            </a:r>
            <a:r>
              <a:rPr lang="el-GR" sz="2200" dirty="0" smtClean="0">
                <a:solidFill>
                  <a:srgbClr val="002060"/>
                </a:solidFill>
              </a:rPr>
              <a:t> και </a:t>
            </a:r>
            <a:r>
              <a:rPr lang="en-GB" sz="2200" dirty="0" smtClean="0">
                <a:solidFill>
                  <a:srgbClr val="002060"/>
                </a:solidFill>
              </a:rPr>
              <a:t>IEEE 802.16e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l-GR" sz="2200" dirty="0" smtClean="0">
                <a:solidFill>
                  <a:srgbClr val="002060"/>
                </a:solidFill>
                <a:sym typeface="Wingdings" pitchFamily="2" charset="2"/>
              </a:rPr>
              <a:t> Υποστήριξη κινητικότητας εντός του Σταθμού Βάσης (</a:t>
            </a:r>
            <a:r>
              <a:rPr lang="en-GB" sz="2200" dirty="0" smtClean="0">
                <a:solidFill>
                  <a:srgbClr val="002060"/>
                </a:solidFill>
              </a:rPr>
              <a:t>IEEE 802.16d</a:t>
            </a:r>
            <a:r>
              <a:rPr lang="el-GR" sz="2200" dirty="0" smtClean="0">
                <a:solidFill>
                  <a:srgbClr val="002060"/>
                </a:solidFill>
              </a:rPr>
              <a:t>)</a:t>
            </a:r>
            <a:endParaRPr lang="en-GB" sz="2200" dirty="0" smtClean="0">
              <a:solidFill>
                <a:srgbClr val="002060"/>
              </a:solidFill>
            </a:endParaRP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r>
              <a:rPr lang="el-GR" sz="2200" dirty="0" smtClean="0">
                <a:solidFill>
                  <a:srgbClr val="002060"/>
                </a:solidFill>
              </a:rPr>
              <a:t> </a:t>
            </a:r>
            <a:r>
              <a:rPr lang="el-GR" sz="2000" dirty="0" smtClean="0">
                <a:solidFill>
                  <a:srgbClr val="002060"/>
                </a:solidFill>
              </a:rPr>
              <a:t>Δεν υποστηρίζεται </a:t>
            </a:r>
            <a:r>
              <a:rPr lang="el-GR" sz="2000" dirty="0" err="1" smtClean="0">
                <a:solidFill>
                  <a:srgbClr val="002060"/>
                </a:solidFill>
              </a:rPr>
              <a:t>διαπομπή</a:t>
            </a:r>
            <a:r>
              <a:rPr lang="el-GR" sz="2000" dirty="0" smtClean="0">
                <a:solidFill>
                  <a:srgbClr val="002060"/>
                </a:solidFill>
              </a:rPr>
              <a:t> </a:t>
            </a:r>
            <a:r>
              <a:rPr lang="en-GB" sz="2000" dirty="0" smtClean="0">
                <a:solidFill>
                  <a:srgbClr val="002060"/>
                </a:solidFill>
              </a:rPr>
              <a:t>(handover) </a:t>
            </a:r>
            <a:r>
              <a:rPr lang="el-GR" sz="2000" dirty="0" smtClean="0">
                <a:solidFill>
                  <a:srgbClr val="002060"/>
                </a:solidFill>
              </a:rPr>
              <a:t>μεταξύ Σταθμών Βάσεων (δεδομένου ότι οι χρήστες δεν μετακινούνται εκτός εμβέλειας του Σταθμού Βάσης)</a:t>
            </a:r>
            <a:endParaRPr lang="en-GB" sz="2000" b="1" dirty="0" smtClean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l-GR" sz="2200" dirty="0" smtClean="0">
                <a:solidFill>
                  <a:srgbClr val="002060"/>
                </a:solidFill>
              </a:rPr>
              <a:t> </a:t>
            </a:r>
            <a:r>
              <a:rPr lang="en-GB" sz="2200" dirty="0" smtClean="0">
                <a:solidFill>
                  <a:srgbClr val="002060"/>
                </a:solidFill>
              </a:rPr>
              <a:t>Y</a:t>
            </a:r>
            <a:r>
              <a:rPr lang="el-GR" sz="2200" dirty="0" err="1" smtClean="0">
                <a:solidFill>
                  <a:srgbClr val="002060"/>
                </a:solidFill>
              </a:rPr>
              <a:t>ποστηρίζεται</a:t>
            </a:r>
            <a:r>
              <a:rPr lang="el-GR" sz="2200" dirty="0" smtClean="0">
                <a:solidFill>
                  <a:srgbClr val="002060"/>
                </a:solidFill>
              </a:rPr>
              <a:t> κινητικότητα χρηστών (</a:t>
            </a:r>
            <a:r>
              <a:rPr lang="en-GB" sz="2200" dirty="0" smtClean="0">
                <a:solidFill>
                  <a:srgbClr val="002060"/>
                </a:solidFill>
              </a:rPr>
              <a:t>IEEE 802.16e</a:t>
            </a:r>
            <a:r>
              <a:rPr lang="el-GR" sz="2200" dirty="0" smtClean="0">
                <a:solidFill>
                  <a:srgbClr val="002060"/>
                </a:solidFill>
              </a:rPr>
              <a:t>)</a:t>
            </a:r>
            <a:endParaRPr lang="en-GB" sz="2200" dirty="0" smtClean="0">
              <a:solidFill>
                <a:srgbClr val="002060"/>
              </a:solidFill>
            </a:endParaRP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r>
              <a:rPr lang="el-GR" sz="2200" dirty="0" smtClean="0">
                <a:solidFill>
                  <a:srgbClr val="002060"/>
                </a:solidFill>
              </a:rPr>
              <a:t> </a:t>
            </a:r>
            <a:r>
              <a:rPr lang="en-GB" sz="2000" dirty="0" smtClean="0">
                <a:solidFill>
                  <a:srgbClr val="002060"/>
                </a:solidFill>
              </a:rPr>
              <a:t>Y</a:t>
            </a:r>
            <a:r>
              <a:rPr lang="el-GR" sz="2000" dirty="0" err="1" smtClean="0">
                <a:solidFill>
                  <a:srgbClr val="002060"/>
                </a:solidFill>
              </a:rPr>
              <a:t>ποστηρίζεται</a:t>
            </a:r>
            <a:r>
              <a:rPr lang="el-GR" sz="2000" dirty="0" smtClean="0">
                <a:solidFill>
                  <a:srgbClr val="002060"/>
                </a:solidFill>
              </a:rPr>
              <a:t> </a:t>
            </a:r>
            <a:r>
              <a:rPr lang="el-GR" sz="2000" dirty="0" err="1" smtClean="0">
                <a:solidFill>
                  <a:srgbClr val="002060"/>
                </a:solidFill>
              </a:rPr>
              <a:t>διαπομπή</a:t>
            </a:r>
            <a:r>
              <a:rPr lang="el-GR" sz="2000" dirty="0" smtClean="0">
                <a:solidFill>
                  <a:srgbClr val="002060"/>
                </a:solidFill>
              </a:rPr>
              <a:t> </a:t>
            </a:r>
            <a:r>
              <a:rPr lang="en-GB" sz="2000" dirty="0" smtClean="0">
                <a:solidFill>
                  <a:srgbClr val="002060"/>
                </a:solidFill>
              </a:rPr>
              <a:t>(handover) </a:t>
            </a:r>
            <a:r>
              <a:rPr lang="el-GR" sz="2000" dirty="0" smtClean="0">
                <a:solidFill>
                  <a:srgbClr val="002060"/>
                </a:solidFill>
              </a:rPr>
              <a:t>μεταξύ Σταθμών Βάσεων (δεδομένου ότι οι χρήστες μετακινούνται)</a:t>
            </a:r>
            <a:endParaRPr lang="en-GB" sz="2000" dirty="0" smtClean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l-GR" sz="2200" dirty="0" smtClean="0">
                <a:solidFill>
                  <a:srgbClr val="002060"/>
                </a:solidFill>
              </a:rPr>
              <a:t> </a:t>
            </a:r>
            <a:r>
              <a:rPr lang="en-GB" sz="2200" dirty="0" smtClean="0">
                <a:solidFill>
                  <a:srgbClr val="002060"/>
                </a:solidFill>
              </a:rPr>
              <a:t>OFDM</a:t>
            </a:r>
            <a:r>
              <a:rPr lang="el-GR" sz="2200" dirty="0" smtClean="0">
                <a:solidFill>
                  <a:srgbClr val="002060"/>
                </a:solidFill>
              </a:rPr>
              <a:t>Α</a:t>
            </a:r>
            <a:r>
              <a:rPr lang="en-GB" sz="2200" dirty="0" smtClean="0">
                <a:solidFill>
                  <a:srgbClr val="002060"/>
                </a:solidFill>
              </a:rPr>
              <a:t> </a:t>
            </a:r>
            <a:r>
              <a:rPr lang="el-GR" sz="2200" dirty="0" smtClean="0">
                <a:solidFill>
                  <a:srgbClr val="002060"/>
                </a:solidFill>
              </a:rPr>
              <a:t>σε φυσικό επίπεδο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r>
              <a:rPr lang="el-GR" sz="2200" dirty="0" smtClean="0">
                <a:solidFill>
                  <a:srgbClr val="002060"/>
                </a:solidFill>
              </a:rPr>
              <a:t> </a:t>
            </a:r>
            <a:r>
              <a:rPr lang="el-GR" sz="2000" dirty="0" smtClean="0">
                <a:solidFill>
                  <a:srgbClr val="002060"/>
                </a:solidFill>
              </a:rPr>
              <a:t>Τα </a:t>
            </a:r>
            <a:r>
              <a:rPr lang="el-GR" sz="2000" dirty="0" err="1" smtClean="0">
                <a:solidFill>
                  <a:srgbClr val="002060"/>
                </a:solidFill>
              </a:rPr>
              <a:t>υποκανάλια</a:t>
            </a:r>
            <a:r>
              <a:rPr lang="el-GR" sz="2000" dirty="0" smtClean="0">
                <a:solidFill>
                  <a:srgbClr val="002060"/>
                </a:solidFill>
              </a:rPr>
              <a:t> δεν ανατίθενται όλα σε έναν χρήστη, αλλά μοιράζονται σε περισσότερους χρήστες</a:t>
            </a:r>
          </a:p>
          <a:p>
            <a:endParaRPr lang="el-GR" sz="2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-21433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l-G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Ασύρματη </a:t>
            </a:r>
            <a:r>
              <a:rPr lang="el-GR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Ευρυζωνική</a:t>
            </a:r>
            <a:r>
              <a:rPr lang="el-G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Πρόσβαση μέσω </a:t>
            </a:r>
            <a:r>
              <a:rPr lang="en-US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Wimax</a:t>
            </a:r>
            <a:endParaRPr lang="el-GR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-32" y="21429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 smtClean="0">
                <a:solidFill>
                  <a:srgbClr val="002060"/>
                </a:solidFill>
              </a:rPr>
              <a:t>B) </a:t>
            </a:r>
            <a:r>
              <a:rPr lang="el-GR" b="1" dirty="0" err="1" smtClean="0">
                <a:solidFill>
                  <a:srgbClr val="002060"/>
                </a:solidFill>
              </a:rPr>
              <a:t>Wimax</a:t>
            </a:r>
            <a:r>
              <a:rPr lang="el-GR" b="1" dirty="0" smtClean="0">
                <a:solidFill>
                  <a:srgbClr val="002060"/>
                </a:solidFill>
              </a:rPr>
              <a:t> Τεχνολογία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-32" y="57148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OFDM (Orthogonal Frequency-Division Multiplexing )</a:t>
            </a:r>
            <a:endParaRPr lang="en-US" sz="2400" b="1" dirty="0" smtClean="0"/>
          </a:p>
        </p:txBody>
      </p:sp>
      <p:pic>
        <p:nvPicPr>
          <p:cNvPr id="7170" name="Picture 2" descr="C:\Ptyxiaki - Wimax\photos\ofdm vs single carrier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1652" y="4053816"/>
            <a:ext cx="5032380" cy="2875646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0" y="928670"/>
            <a:ext cx="9144000" cy="4214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l-GR" dirty="0" smtClean="0">
                <a:solidFill>
                  <a:srgbClr val="002060"/>
                </a:solidFill>
              </a:rPr>
              <a:t> Χρήση </a:t>
            </a:r>
            <a:r>
              <a:rPr lang="en-GB" dirty="0" smtClean="0">
                <a:solidFill>
                  <a:srgbClr val="002060"/>
                </a:solidFill>
              </a:rPr>
              <a:t>OFDM</a:t>
            </a:r>
            <a:endParaRPr lang="el-GR" dirty="0" smtClean="0">
              <a:solidFill>
                <a:srgbClr val="002060"/>
              </a:solidFill>
            </a:endParaRP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r>
              <a:rPr lang="el-GR" sz="1600" dirty="0" smtClean="0">
                <a:solidFill>
                  <a:srgbClr val="002060"/>
                </a:solidFill>
              </a:rPr>
              <a:t> </a:t>
            </a:r>
            <a:r>
              <a:rPr lang="en-GB" sz="1600" dirty="0" smtClean="0">
                <a:solidFill>
                  <a:srgbClr val="002060"/>
                </a:solidFill>
              </a:rPr>
              <a:t>LOS: single carrier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r>
              <a:rPr lang="el-GR" sz="1600" dirty="0" smtClean="0">
                <a:solidFill>
                  <a:srgbClr val="002060"/>
                </a:solidFill>
              </a:rPr>
              <a:t> </a:t>
            </a:r>
            <a:r>
              <a:rPr lang="en-GB" sz="1600" dirty="0" smtClean="0">
                <a:solidFill>
                  <a:srgbClr val="002060"/>
                </a:solidFill>
              </a:rPr>
              <a:t>NLOS: OFDM 256 subcarriers</a:t>
            </a:r>
            <a:r>
              <a:rPr lang="el-GR" sz="1600" dirty="0" smtClean="0">
                <a:solidFill>
                  <a:srgbClr val="002060"/>
                </a:solidFill>
              </a:rPr>
              <a:t> ή </a:t>
            </a:r>
            <a:r>
              <a:rPr lang="en-GB" sz="1600" dirty="0" smtClean="0">
                <a:solidFill>
                  <a:srgbClr val="002060"/>
                </a:solidFill>
              </a:rPr>
              <a:t>OFDMA 2048 subcarriers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l-GR" dirty="0" smtClean="0">
                <a:solidFill>
                  <a:srgbClr val="002060"/>
                </a:solidFill>
              </a:rPr>
              <a:t> Χρήση </a:t>
            </a:r>
            <a:r>
              <a:rPr lang="en-GB" dirty="0" smtClean="0">
                <a:solidFill>
                  <a:srgbClr val="002060"/>
                </a:solidFill>
              </a:rPr>
              <a:t>FDD </a:t>
            </a:r>
            <a:r>
              <a:rPr lang="el-GR" dirty="0" smtClean="0">
                <a:solidFill>
                  <a:srgbClr val="002060"/>
                </a:solidFill>
              </a:rPr>
              <a:t>ή </a:t>
            </a:r>
            <a:r>
              <a:rPr lang="en-GB" dirty="0" smtClean="0">
                <a:solidFill>
                  <a:srgbClr val="002060"/>
                </a:solidFill>
              </a:rPr>
              <a:t>TDD </a:t>
            </a:r>
            <a:r>
              <a:rPr lang="el-GR" dirty="0" smtClean="0">
                <a:solidFill>
                  <a:srgbClr val="002060"/>
                </a:solidFill>
              </a:rPr>
              <a:t>για τον διαμοιρασμό του εύρους ζώνης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l-GR" dirty="0" smtClean="0">
                <a:solidFill>
                  <a:srgbClr val="002060"/>
                </a:solidFill>
              </a:rPr>
              <a:t> Χρήση Προσαρμοστικής Διαμόρφωσης στο περιβάλλον μετάδοσης 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r>
              <a:rPr lang="el-GR" sz="1600" dirty="0" smtClean="0">
                <a:solidFill>
                  <a:srgbClr val="002060"/>
                </a:solidFill>
              </a:rPr>
              <a:t> Επιλογή μεταξύ </a:t>
            </a:r>
            <a:r>
              <a:rPr lang="en-GB" sz="1600" dirty="0" smtClean="0">
                <a:solidFill>
                  <a:srgbClr val="002060"/>
                </a:solidFill>
              </a:rPr>
              <a:t>QAM-64, QAM-16, QPSK</a:t>
            </a:r>
            <a:r>
              <a:rPr lang="el-GR" sz="1600" dirty="0" smtClean="0">
                <a:solidFill>
                  <a:srgbClr val="002060"/>
                </a:solidFill>
              </a:rPr>
              <a:t> (ανάλογα με την απόσταση από τον σταθμό βάσης)</a:t>
            </a:r>
            <a:endParaRPr lang="en-GB" sz="1600" dirty="0" smtClean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l-GR" dirty="0" smtClean="0">
                <a:solidFill>
                  <a:srgbClr val="002060"/>
                </a:solidFill>
              </a:rPr>
              <a:t> Χρήση </a:t>
            </a:r>
            <a:r>
              <a:rPr lang="en-US" dirty="0" smtClean="0">
                <a:solidFill>
                  <a:srgbClr val="002060"/>
                </a:solidFill>
              </a:rPr>
              <a:t>FEC (Forward Error Correction)</a:t>
            </a:r>
            <a:r>
              <a:rPr lang="el-GR" dirty="0" smtClean="0">
                <a:solidFill>
                  <a:srgbClr val="002060"/>
                </a:solidFill>
              </a:rPr>
              <a:t> 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r>
              <a:rPr lang="el-GR" sz="1600" dirty="0" smtClean="0">
                <a:solidFill>
                  <a:srgbClr val="002060"/>
                </a:solidFill>
              </a:rPr>
              <a:t> Κώδικας διόρθωσης σφαλμάτων</a:t>
            </a:r>
            <a:endParaRPr lang="en-US" sz="1600" dirty="0" smtClean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l-GR" dirty="0" smtClean="0">
                <a:solidFill>
                  <a:srgbClr val="002060"/>
                </a:solidFill>
              </a:rPr>
              <a:t> Χρήση </a:t>
            </a:r>
            <a:r>
              <a:rPr lang="en-US" dirty="0" smtClean="0">
                <a:solidFill>
                  <a:srgbClr val="002060"/>
                </a:solidFill>
              </a:rPr>
              <a:t>CRC (Cyclic Redundancy Check)</a:t>
            </a:r>
            <a:endParaRPr lang="el-GR" dirty="0" smtClean="0">
              <a:solidFill>
                <a:srgbClr val="002060"/>
              </a:solidFill>
            </a:endParaRP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r>
              <a:rPr lang="el-GR" sz="1600" dirty="0" smtClean="0">
                <a:solidFill>
                  <a:srgbClr val="002060"/>
                </a:solidFill>
              </a:rPr>
              <a:t> Εγγύηση στην αποστολή των ψηφιακών δεδομένων</a:t>
            </a:r>
            <a:endParaRPr lang="en-US" sz="1600" dirty="0" smtClean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endParaRPr lang="el-GR" dirty="0" smtClean="0">
              <a:solidFill>
                <a:srgbClr val="002060"/>
              </a:solidFill>
            </a:endParaRPr>
          </a:p>
          <a:p>
            <a:endParaRPr lang="el-GR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-21433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l-G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Ασύρματη </a:t>
            </a:r>
            <a:r>
              <a:rPr lang="el-GR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Ευρυζωνική</a:t>
            </a:r>
            <a:r>
              <a:rPr lang="el-G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Πρόσβαση μέσω </a:t>
            </a:r>
            <a:r>
              <a:rPr lang="en-US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Wimax</a:t>
            </a:r>
            <a:endParaRPr lang="el-GR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-32" y="21429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 smtClean="0">
                <a:solidFill>
                  <a:srgbClr val="002060"/>
                </a:solidFill>
              </a:rPr>
              <a:t>B) </a:t>
            </a:r>
            <a:r>
              <a:rPr lang="el-GR" b="1" dirty="0" err="1" smtClean="0">
                <a:solidFill>
                  <a:srgbClr val="002060"/>
                </a:solidFill>
              </a:rPr>
              <a:t>Wimax</a:t>
            </a:r>
            <a:r>
              <a:rPr lang="el-GR" b="1" dirty="0" smtClean="0">
                <a:solidFill>
                  <a:srgbClr val="002060"/>
                </a:solidFill>
              </a:rPr>
              <a:t> Τεχνολογία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-32" y="57148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OFDM (Orthogonal Frequency-Division Multiplexing )</a:t>
            </a:r>
            <a:endParaRPr lang="en-US" sz="2400" b="1" dirty="0" smtClean="0"/>
          </a:p>
        </p:txBody>
      </p:sp>
      <p:pic>
        <p:nvPicPr>
          <p:cNvPr id="6" name="Picture 2" descr="C:\Ptyxiaki - Wimax\photos\OFDM-PHY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071942"/>
            <a:ext cx="7143800" cy="278608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6 - TextBox"/>
          <p:cNvSpPr txBox="1"/>
          <p:nvPr/>
        </p:nvSpPr>
        <p:spPr>
          <a:xfrm>
            <a:off x="0" y="1068212"/>
            <a:ext cx="9144000" cy="336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l-GR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Σε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ένα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κλασικό</a:t>
            </a:r>
            <a:r>
              <a:rPr lang="en-US" dirty="0" smtClean="0">
                <a:solidFill>
                  <a:srgbClr val="002060"/>
                </a:solidFill>
              </a:rPr>
              <a:t> FDM </a:t>
            </a:r>
            <a:r>
              <a:rPr lang="en-US" dirty="0" err="1" smtClean="0">
                <a:solidFill>
                  <a:srgbClr val="002060"/>
                </a:solidFill>
              </a:rPr>
              <a:t>σύστημα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παράλληλης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μετάδοσης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δεδομένων</a:t>
            </a:r>
            <a:r>
              <a:rPr lang="en-US" dirty="0" smtClean="0">
                <a:solidFill>
                  <a:srgbClr val="002060"/>
                </a:solidFill>
              </a:rPr>
              <a:t> η </a:t>
            </a:r>
            <a:r>
              <a:rPr lang="en-US" dirty="0" err="1" smtClean="0">
                <a:solidFill>
                  <a:srgbClr val="002060"/>
                </a:solidFill>
              </a:rPr>
              <a:t>συνολικά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διαθέσιμη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μπάντα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συχνοτήτων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διαιρείται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σε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l-GR" dirty="0" smtClean="0">
                <a:solidFill>
                  <a:srgbClr val="002060"/>
                </a:solidFill>
              </a:rPr>
              <a:t>έναν </a:t>
            </a:r>
          </a:p>
          <a:p>
            <a:pPr>
              <a:lnSpc>
                <a:spcPct val="120000"/>
              </a:lnSpc>
            </a:pPr>
            <a:r>
              <a:rPr lang="el-GR" dirty="0" smtClean="0">
                <a:solidFill>
                  <a:srgbClr val="002060"/>
                </a:solidFill>
              </a:rPr>
              <a:t>αριθμό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μη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επικαλυπτόμεν</a:t>
            </a:r>
            <a:r>
              <a:rPr lang="el-GR" dirty="0" smtClean="0">
                <a:solidFill>
                  <a:srgbClr val="002060"/>
                </a:solidFill>
              </a:rPr>
              <a:t>ων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υποκαν</a:t>
            </a:r>
            <a:r>
              <a:rPr lang="el-GR" dirty="0" smtClean="0">
                <a:solidFill>
                  <a:srgbClr val="002060"/>
                </a:solidFill>
              </a:rPr>
              <a:t>αλιών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endParaRPr lang="el-GR" dirty="0" smtClean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l-GR" dirty="0" smtClean="0">
                <a:solidFill>
                  <a:srgbClr val="002060"/>
                </a:solidFill>
              </a:rPr>
              <a:t> Στο </a:t>
            </a:r>
            <a:r>
              <a:rPr lang="en-US" dirty="0" smtClean="0">
                <a:solidFill>
                  <a:srgbClr val="002060"/>
                </a:solidFill>
              </a:rPr>
              <a:t>OFDM</a:t>
            </a:r>
            <a:r>
              <a:rPr lang="el-GR" dirty="0" smtClean="0">
                <a:solidFill>
                  <a:srgbClr val="002060"/>
                </a:solidFill>
              </a:rPr>
              <a:t> τα </a:t>
            </a:r>
            <a:r>
              <a:rPr lang="el-GR" dirty="0" err="1" smtClean="0">
                <a:solidFill>
                  <a:srgbClr val="002060"/>
                </a:solidFill>
              </a:rPr>
              <a:t>υποκανάλια</a:t>
            </a:r>
            <a:r>
              <a:rPr lang="el-GR" dirty="0" smtClean="0">
                <a:solidFill>
                  <a:srgbClr val="002060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l-GR" dirty="0" smtClean="0">
                <a:solidFill>
                  <a:srgbClr val="002060"/>
                </a:solidFill>
              </a:rPr>
              <a:t>                              είναι </a:t>
            </a:r>
            <a:r>
              <a:rPr lang="en-US" dirty="0" err="1" smtClean="0">
                <a:solidFill>
                  <a:srgbClr val="002060"/>
                </a:solidFill>
              </a:rPr>
              <a:t>επικαλυπτόμενα</a:t>
            </a:r>
            <a:endParaRPr lang="el-GR" dirty="0" smtClean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endParaRPr lang="el-GR" dirty="0" smtClean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l-GR" dirty="0" smtClean="0">
                <a:solidFill>
                  <a:srgbClr val="002060"/>
                </a:solidFill>
              </a:rPr>
              <a:t> Το μέγιστο στο φάσμα του κάθε </a:t>
            </a:r>
            <a:r>
              <a:rPr lang="el-GR" dirty="0" err="1" smtClean="0">
                <a:solidFill>
                  <a:srgbClr val="002060"/>
                </a:solidFill>
              </a:rPr>
              <a:t>υποκαναλιού</a:t>
            </a:r>
            <a:r>
              <a:rPr lang="el-GR" dirty="0" smtClean="0">
                <a:solidFill>
                  <a:srgbClr val="002060"/>
                </a:solidFill>
              </a:rPr>
              <a:t> συμπίπτει με τα φασματικά μηδενικά </a:t>
            </a:r>
          </a:p>
          <a:p>
            <a:pPr>
              <a:lnSpc>
                <a:spcPct val="120000"/>
              </a:lnSpc>
            </a:pPr>
            <a:r>
              <a:rPr lang="el-GR" dirty="0" smtClean="0">
                <a:solidFill>
                  <a:srgbClr val="002060"/>
                </a:solidFill>
              </a:rPr>
              <a:t>         των 2 γειτονικών του </a:t>
            </a:r>
            <a:r>
              <a:rPr lang="el-GR" dirty="0" err="1" smtClean="0">
                <a:solidFill>
                  <a:srgbClr val="002060"/>
                </a:solidFill>
              </a:rPr>
              <a:t>υποκαναλιών</a:t>
            </a:r>
            <a:endParaRPr lang="en-US" dirty="0" smtClean="0">
              <a:solidFill>
                <a:srgbClr val="002060"/>
              </a:solidFill>
            </a:endParaRPr>
          </a:p>
          <a:p>
            <a:endParaRPr lang="el-GR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Ptyxiaki - Wimax\photos\FMD &amp; OFD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487901"/>
            <a:ext cx="4876810" cy="194109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-21433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l-G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Ασύρματη </a:t>
            </a:r>
            <a:r>
              <a:rPr lang="el-GR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Ευρυζωνική</a:t>
            </a:r>
            <a:r>
              <a:rPr lang="el-G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Πρόσβαση μέσω </a:t>
            </a:r>
            <a:r>
              <a:rPr lang="en-US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Wimax</a:t>
            </a:r>
            <a:endParaRPr lang="el-GR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-32" y="21429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 smtClean="0">
                <a:solidFill>
                  <a:srgbClr val="002060"/>
                </a:solidFill>
              </a:rPr>
              <a:t>B) </a:t>
            </a:r>
            <a:r>
              <a:rPr lang="el-GR" b="1" dirty="0" err="1" smtClean="0">
                <a:solidFill>
                  <a:srgbClr val="002060"/>
                </a:solidFill>
              </a:rPr>
              <a:t>Wimax</a:t>
            </a:r>
            <a:r>
              <a:rPr lang="el-GR" b="1" dirty="0" smtClean="0">
                <a:solidFill>
                  <a:srgbClr val="002060"/>
                </a:solidFill>
              </a:rPr>
              <a:t> Τεχνολογία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-32" y="57148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OFDM (Orthogonal Frequency-Division Multiplexing )</a:t>
            </a:r>
            <a:r>
              <a:rPr lang="el-GR" sz="2400" b="1" dirty="0" smtClean="0">
                <a:solidFill>
                  <a:srgbClr val="FFC000"/>
                </a:solidFill>
              </a:rPr>
              <a:t> </a:t>
            </a:r>
            <a:endParaRPr lang="en-US" sz="2400" b="1" dirty="0" smtClean="0"/>
          </a:p>
        </p:txBody>
      </p:sp>
      <p:pic>
        <p:nvPicPr>
          <p:cNvPr id="5122" name="Picture 2" descr="C:\Ptyxiaki - Wimax\photos\How_OFDM_work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157447"/>
            <a:ext cx="7358114" cy="3557701"/>
          </a:xfrm>
          <a:prstGeom prst="rect">
            <a:avLst/>
          </a:prstGeom>
          <a:noFill/>
        </p:spPr>
      </p:pic>
      <p:sp>
        <p:nvSpPr>
          <p:cNvPr id="7" name="6 - TextBox"/>
          <p:cNvSpPr txBox="1"/>
          <p:nvPr/>
        </p:nvSpPr>
        <p:spPr>
          <a:xfrm>
            <a:off x="214282" y="1228539"/>
            <a:ext cx="86439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l-GR" dirty="0" smtClean="0">
                <a:solidFill>
                  <a:srgbClr val="002060"/>
                </a:solidFill>
              </a:rPr>
              <a:t> Μικρό κομμάτι πληροφορίας μεταδίδεται σε </a:t>
            </a:r>
          </a:p>
          <a:p>
            <a:r>
              <a:rPr lang="el-GR" dirty="0" smtClean="0">
                <a:solidFill>
                  <a:srgbClr val="002060"/>
                </a:solidFill>
              </a:rPr>
              <a:t>διαφορετικά </a:t>
            </a:r>
            <a:r>
              <a:rPr lang="el-GR" dirty="0" err="1" smtClean="0">
                <a:solidFill>
                  <a:srgbClr val="002060"/>
                </a:solidFill>
              </a:rPr>
              <a:t>υποκανάλια</a:t>
            </a:r>
            <a:r>
              <a:rPr lang="el-GR" dirty="0" smtClean="0">
                <a:solidFill>
                  <a:srgbClr val="002060"/>
                </a:solidFill>
              </a:rPr>
              <a:t>, αντί όλος ο όγκος της </a:t>
            </a:r>
          </a:p>
          <a:p>
            <a:r>
              <a:rPr lang="el-GR" dirty="0" smtClean="0">
                <a:solidFill>
                  <a:srgbClr val="002060"/>
                </a:solidFill>
              </a:rPr>
              <a:t>πληροφορίας να μεταδίδεται στο βασικό κανάλι</a:t>
            </a:r>
          </a:p>
          <a:p>
            <a:endParaRPr lang="el-GR" dirty="0">
              <a:solidFill>
                <a:srgbClr val="002060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000108"/>
            <a:ext cx="3429024" cy="206612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-21433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l-G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Ασύρματη </a:t>
            </a:r>
            <a:r>
              <a:rPr lang="el-GR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Ευρυζωνική</a:t>
            </a:r>
            <a:r>
              <a:rPr lang="el-G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Πρόσβαση μέσω </a:t>
            </a:r>
            <a:r>
              <a:rPr lang="en-US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Wimax</a:t>
            </a:r>
            <a:endParaRPr lang="el-GR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-32" y="21429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 smtClean="0">
                <a:solidFill>
                  <a:srgbClr val="002060"/>
                </a:solidFill>
              </a:rPr>
              <a:t>B) </a:t>
            </a:r>
            <a:r>
              <a:rPr lang="el-GR" b="1" dirty="0" err="1" smtClean="0">
                <a:solidFill>
                  <a:srgbClr val="002060"/>
                </a:solidFill>
              </a:rPr>
              <a:t>Wimax</a:t>
            </a:r>
            <a:r>
              <a:rPr lang="el-GR" b="1" dirty="0" smtClean="0">
                <a:solidFill>
                  <a:srgbClr val="002060"/>
                </a:solidFill>
              </a:rPr>
              <a:t> Τεχνολογία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-32" y="57148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OFDMA (Orthogonal Frequency-Division Multiple Access )</a:t>
            </a:r>
          </a:p>
        </p:txBody>
      </p:sp>
      <p:pic>
        <p:nvPicPr>
          <p:cNvPr id="6147" name="Picture 3" descr="C:\Ptyxiaki - Wimax\photos\800px-OFDMA_subcarrier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14686"/>
            <a:ext cx="9144000" cy="3223260"/>
          </a:xfrm>
          <a:prstGeom prst="rect">
            <a:avLst/>
          </a:prstGeom>
          <a:noFill/>
        </p:spPr>
      </p:pic>
      <p:sp>
        <p:nvSpPr>
          <p:cNvPr id="8" name="7 - TextBox"/>
          <p:cNvSpPr txBox="1"/>
          <p:nvPr/>
        </p:nvSpPr>
        <p:spPr>
          <a:xfrm>
            <a:off x="0" y="1142984"/>
            <a:ext cx="9144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l-GR" dirty="0" smtClean="0">
                <a:solidFill>
                  <a:srgbClr val="002060"/>
                </a:solidFill>
              </a:rPr>
              <a:t> Τα </a:t>
            </a:r>
            <a:r>
              <a:rPr lang="el-GR" dirty="0" err="1" smtClean="0">
                <a:solidFill>
                  <a:srgbClr val="002060"/>
                </a:solidFill>
              </a:rPr>
              <a:t>υπο</a:t>
            </a:r>
            <a:r>
              <a:rPr lang="el-GR" dirty="0" smtClean="0">
                <a:solidFill>
                  <a:srgbClr val="002060"/>
                </a:solidFill>
              </a:rPr>
              <a:t>-φέροντα χωρίζονται σε ομάδες ίδιου αριθμού υποφερόντων</a:t>
            </a:r>
          </a:p>
          <a:p>
            <a:pPr>
              <a:buFont typeface="Wingdings" pitchFamily="2" charset="2"/>
              <a:buChar char="q"/>
            </a:pPr>
            <a:r>
              <a:rPr lang="el-GR" dirty="0" smtClean="0">
                <a:solidFill>
                  <a:srgbClr val="002060"/>
                </a:solidFill>
              </a:rPr>
              <a:t> Κάθε ομάδα εκχωρείται σε ένα χρήστη</a:t>
            </a:r>
          </a:p>
          <a:p>
            <a:pPr>
              <a:buFont typeface="Wingdings" pitchFamily="2" charset="2"/>
              <a:buChar char="q"/>
            </a:pPr>
            <a:r>
              <a:rPr lang="el-GR" dirty="0" smtClean="0">
                <a:solidFill>
                  <a:srgbClr val="002060"/>
                </a:solidFill>
              </a:rPr>
              <a:t> Σε κάθε χρήστη μπορεί να ανατεθεί περισσότερες από μία ομάδες </a:t>
            </a:r>
            <a:r>
              <a:rPr lang="el-GR" dirty="0" err="1" smtClean="0">
                <a:solidFill>
                  <a:srgbClr val="002060"/>
                </a:solidFill>
              </a:rPr>
              <a:t>υπο</a:t>
            </a:r>
            <a:r>
              <a:rPr lang="el-GR" dirty="0" smtClean="0">
                <a:solidFill>
                  <a:srgbClr val="002060"/>
                </a:solidFill>
              </a:rPr>
              <a:t>-φερόντων</a:t>
            </a:r>
          </a:p>
          <a:p>
            <a:pPr>
              <a:buFont typeface="Wingdings" pitchFamily="2" charset="2"/>
              <a:buChar char="q"/>
            </a:pPr>
            <a:r>
              <a:rPr lang="el-GR" dirty="0" smtClean="0">
                <a:solidFill>
                  <a:srgbClr val="002060"/>
                </a:solidFill>
              </a:rPr>
              <a:t> Τα υποφέροντα που αντιστοιχούν σε κάποιον χρήστη δεν είναι απαραίτητα γειτονικά μεταξύ τους</a:t>
            </a:r>
          </a:p>
          <a:p>
            <a:pPr>
              <a:buFont typeface="Wingdings" pitchFamily="2" charset="2"/>
              <a:buChar char="q"/>
            </a:pPr>
            <a:endParaRPr lang="el-GR" dirty="0" smtClean="0">
              <a:solidFill>
                <a:srgbClr val="002060"/>
              </a:solidFill>
            </a:endParaRPr>
          </a:p>
          <a:p>
            <a:pPr algn="ctr"/>
            <a:r>
              <a:rPr lang="en-US" sz="1600" b="1" dirty="0" err="1" smtClean="0">
                <a:solidFill>
                  <a:srgbClr val="002060"/>
                </a:solidFill>
              </a:rPr>
              <a:t>Φασματική</a:t>
            </a:r>
            <a:r>
              <a:rPr lang="en-US" sz="1600" b="1" dirty="0" smtClean="0">
                <a:solidFill>
                  <a:srgbClr val="002060"/>
                </a:solidFill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</a:rPr>
              <a:t>περιγραφή</a:t>
            </a:r>
            <a:r>
              <a:rPr lang="en-US" sz="1600" b="1" dirty="0" smtClean="0">
                <a:solidFill>
                  <a:srgbClr val="002060"/>
                </a:solidFill>
              </a:rPr>
              <a:t> OFDMA</a:t>
            </a:r>
            <a:endParaRPr lang="el-GR" sz="16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-21433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l-G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Ασύρματη </a:t>
            </a:r>
            <a:r>
              <a:rPr lang="el-GR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Ευρυζωνική</a:t>
            </a:r>
            <a:r>
              <a:rPr lang="el-G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Πρόσβαση μέσω </a:t>
            </a:r>
            <a:r>
              <a:rPr lang="en-US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Wimax</a:t>
            </a:r>
            <a:endParaRPr lang="el-GR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-32" y="21429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 smtClean="0">
                <a:solidFill>
                  <a:srgbClr val="002060"/>
                </a:solidFill>
              </a:rPr>
              <a:t>B) </a:t>
            </a:r>
            <a:r>
              <a:rPr lang="el-GR" b="1" dirty="0" err="1" smtClean="0">
                <a:solidFill>
                  <a:srgbClr val="002060"/>
                </a:solidFill>
              </a:rPr>
              <a:t>Wimax</a:t>
            </a:r>
            <a:r>
              <a:rPr lang="el-GR" b="1" dirty="0" smtClean="0">
                <a:solidFill>
                  <a:srgbClr val="002060"/>
                </a:solidFill>
              </a:rPr>
              <a:t> Τεχνολογία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-32" y="57148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OFDMA (Orthogonal Frequency-Division Multiple Access )</a:t>
            </a:r>
          </a:p>
        </p:txBody>
      </p:sp>
      <p:pic>
        <p:nvPicPr>
          <p:cNvPr id="6148" name="Picture 4" descr="C:\Ptyxiaki - Wimax\photos\OFD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32" y="4191024"/>
            <a:ext cx="4724400" cy="2667000"/>
          </a:xfrm>
          <a:prstGeom prst="rect">
            <a:avLst/>
          </a:prstGeom>
          <a:noFill/>
        </p:spPr>
      </p:pic>
      <p:pic>
        <p:nvPicPr>
          <p:cNvPr id="7" name="6 - Εικόνα" descr="subchannelizatio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1214422"/>
            <a:ext cx="550072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TextBox"/>
          <p:cNvSpPr txBox="1"/>
          <p:nvPr/>
        </p:nvSpPr>
        <p:spPr>
          <a:xfrm>
            <a:off x="0" y="335417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l-GR" dirty="0" smtClean="0">
                <a:solidFill>
                  <a:srgbClr val="002060"/>
                </a:solidFill>
              </a:rPr>
              <a:t> Σε επόμενη </a:t>
            </a:r>
            <a:r>
              <a:rPr lang="el-GR" dirty="0" err="1" smtClean="0">
                <a:solidFill>
                  <a:srgbClr val="002060"/>
                </a:solidFill>
              </a:rPr>
              <a:t>χρονοσχισμή</a:t>
            </a:r>
            <a:r>
              <a:rPr lang="el-GR" dirty="0" smtClean="0">
                <a:solidFill>
                  <a:srgbClr val="002060"/>
                </a:solidFill>
              </a:rPr>
              <a:t> αλλάζει ο αριθμός των χρηστών </a:t>
            </a:r>
          </a:p>
          <a:p>
            <a:r>
              <a:rPr lang="el-GR" dirty="0" smtClean="0">
                <a:solidFill>
                  <a:srgbClr val="002060"/>
                </a:solidFill>
              </a:rPr>
              <a:t> και/ή ο αριθμός των </a:t>
            </a:r>
            <a:r>
              <a:rPr lang="el-GR" dirty="0" err="1" smtClean="0">
                <a:solidFill>
                  <a:srgbClr val="002060"/>
                </a:solidFill>
              </a:rPr>
              <a:t>υποφέροντων</a:t>
            </a:r>
            <a:r>
              <a:rPr lang="el-GR" dirty="0" smtClean="0">
                <a:solidFill>
                  <a:srgbClr val="002060"/>
                </a:solidFill>
              </a:rPr>
              <a:t> που εκχωρούνται στον καθένα</a:t>
            </a:r>
            <a:endParaRPr lang="el-G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-21433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l-G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Ασύρματη </a:t>
            </a:r>
            <a:r>
              <a:rPr lang="el-GR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Ευρυζωνική</a:t>
            </a:r>
            <a:r>
              <a:rPr lang="el-G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Πρόσβαση μέσω </a:t>
            </a:r>
            <a:r>
              <a:rPr lang="en-US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Wimax</a:t>
            </a:r>
            <a:endParaRPr lang="el-GR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-32" y="21429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 smtClean="0">
                <a:solidFill>
                  <a:srgbClr val="002060"/>
                </a:solidFill>
              </a:rPr>
              <a:t>B) </a:t>
            </a:r>
            <a:r>
              <a:rPr lang="el-GR" b="1" dirty="0" err="1" smtClean="0">
                <a:solidFill>
                  <a:srgbClr val="002060"/>
                </a:solidFill>
              </a:rPr>
              <a:t>Wimax</a:t>
            </a:r>
            <a:r>
              <a:rPr lang="el-GR" b="1" dirty="0" smtClean="0">
                <a:solidFill>
                  <a:srgbClr val="002060"/>
                </a:solidFill>
              </a:rPr>
              <a:t> Τεχνολογία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-32" y="57148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FDD ( Frequency Division Duplex )</a:t>
            </a:r>
          </a:p>
        </p:txBody>
      </p:sp>
      <p:pic>
        <p:nvPicPr>
          <p:cNvPr id="4098" name="Picture 2" descr="C:\Ptyxiaki - Wimax\photos\fd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357298"/>
            <a:ext cx="5857916" cy="2928958"/>
          </a:xfrm>
          <a:prstGeom prst="rect">
            <a:avLst/>
          </a:prstGeom>
          <a:noFill/>
        </p:spPr>
      </p:pic>
      <p:sp>
        <p:nvSpPr>
          <p:cNvPr id="10" name="9 - TextBox"/>
          <p:cNvSpPr txBox="1"/>
          <p:nvPr/>
        </p:nvSpPr>
        <p:spPr>
          <a:xfrm>
            <a:off x="0" y="4503506"/>
            <a:ext cx="9144000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20000"/>
              </a:lnSpc>
              <a:buFont typeface="Wingdings" pitchFamily="2" charset="2"/>
              <a:buChar char="q"/>
            </a:pPr>
            <a:r>
              <a:rPr lang="el-GR" dirty="0" smtClean="0">
                <a:solidFill>
                  <a:srgbClr val="002060"/>
                </a:solidFill>
              </a:rPr>
              <a:t> </a:t>
            </a:r>
            <a:r>
              <a:rPr lang="el-GR" dirty="0" err="1" smtClean="0">
                <a:solidFill>
                  <a:srgbClr val="002060"/>
                </a:solidFill>
              </a:rPr>
              <a:t>Αμφιδρόμηση</a:t>
            </a:r>
            <a:r>
              <a:rPr lang="el-GR" dirty="0" smtClean="0">
                <a:solidFill>
                  <a:srgbClr val="002060"/>
                </a:solidFill>
              </a:rPr>
              <a:t> με Διαίρεση Συχνότητας </a:t>
            </a:r>
            <a:endParaRPr lang="en-GB" dirty="0" smtClean="0">
              <a:solidFill>
                <a:srgbClr val="002060"/>
              </a:solidFill>
            </a:endParaRPr>
          </a:p>
          <a:p>
            <a:pPr lvl="2">
              <a:lnSpc>
                <a:spcPct val="120000"/>
              </a:lnSpc>
              <a:buFont typeface="Wingdings" pitchFamily="2" charset="2"/>
              <a:buChar char="§"/>
            </a:pPr>
            <a:r>
              <a:rPr lang="el-GR" sz="1600" dirty="0" smtClean="0">
                <a:solidFill>
                  <a:srgbClr val="002060"/>
                </a:solidFill>
              </a:rPr>
              <a:t> </a:t>
            </a:r>
            <a:r>
              <a:rPr lang="el-GR" sz="1600" dirty="0" err="1" smtClean="0">
                <a:solidFill>
                  <a:srgbClr val="002060"/>
                </a:solidFill>
              </a:rPr>
              <a:t>Μονόδρομα</a:t>
            </a:r>
            <a:r>
              <a:rPr lang="el-GR" sz="1600" dirty="0" smtClean="0">
                <a:solidFill>
                  <a:srgbClr val="002060"/>
                </a:solidFill>
              </a:rPr>
              <a:t> </a:t>
            </a:r>
            <a:r>
              <a:rPr lang="el-GR" sz="1600" dirty="0" err="1" smtClean="0">
                <a:solidFill>
                  <a:srgbClr val="002060"/>
                </a:solidFill>
              </a:rPr>
              <a:t>Υποκανάλια</a:t>
            </a:r>
            <a:r>
              <a:rPr lang="el-GR" sz="1600" dirty="0" smtClean="0">
                <a:solidFill>
                  <a:srgbClr val="002060"/>
                </a:solidFill>
              </a:rPr>
              <a:t> (άλλο </a:t>
            </a:r>
            <a:r>
              <a:rPr lang="el-GR" sz="1600" dirty="0" err="1" smtClean="0">
                <a:solidFill>
                  <a:srgbClr val="002060"/>
                </a:solidFill>
              </a:rPr>
              <a:t>υποκανάλι</a:t>
            </a:r>
            <a:r>
              <a:rPr lang="en-GB" sz="1600" dirty="0" smtClean="0">
                <a:solidFill>
                  <a:srgbClr val="002060"/>
                </a:solidFill>
              </a:rPr>
              <a:t> </a:t>
            </a:r>
            <a:r>
              <a:rPr lang="el-GR" sz="1600" dirty="0" smtClean="0">
                <a:solidFill>
                  <a:srgbClr val="002060"/>
                </a:solidFill>
              </a:rPr>
              <a:t>για </a:t>
            </a:r>
            <a:r>
              <a:rPr lang="en-GB" sz="1600" dirty="0" smtClean="0">
                <a:solidFill>
                  <a:srgbClr val="002060"/>
                </a:solidFill>
              </a:rPr>
              <a:t>uplink </a:t>
            </a:r>
            <a:r>
              <a:rPr lang="el-GR" sz="1600" dirty="0" smtClean="0">
                <a:solidFill>
                  <a:srgbClr val="002060"/>
                </a:solidFill>
              </a:rPr>
              <a:t>και άλλο για </a:t>
            </a:r>
            <a:r>
              <a:rPr lang="en-GB" sz="1600" dirty="0" smtClean="0">
                <a:solidFill>
                  <a:srgbClr val="002060"/>
                </a:solidFill>
              </a:rPr>
              <a:t>downlink)</a:t>
            </a:r>
            <a:endParaRPr lang="el-GR" sz="1600" dirty="0" smtClean="0">
              <a:solidFill>
                <a:srgbClr val="002060"/>
              </a:solidFill>
            </a:endParaRPr>
          </a:p>
          <a:p>
            <a:endParaRPr lang="el-G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-21433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l-G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Ασύρματη </a:t>
            </a:r>
            <a:r>
              <a:rPr lang="el-GR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Ευρυζωνική</a:t>
            </a:r>
            <a:r>
              <a:rPr lang="el-G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Πρόσβαση μέσω </a:t>
            </a:r>
            <a:r>
              <a:rPr lang="en-US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Wimax</a:t>
            </a:r>
            <a:endParaRPr lang="el-GR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-32" y="21429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 smtClean="0">
                <a:solidFill>
                  <a:srgbClr val="002060"/>
                </a:solidFill>
              </a:rPr>
              <a:t>B) </a:t>
            </a:r>
            <a:r>
              <a:rPr lang="el-GR" b="1" dirty="0" err="1" smtClean="0">
                <a:solidFill>
                  <a:srgbClr val="002060"/>
                </a:solidFill>
              </a:rPr>
              <a:t>Wimax</a:t>
            </a:r>
            <a:r>
              <a:rPr lang="el-GR" b="1" dirty="0" smtClean="0">
                <a:solidFill>
                  <a:srgbClr val="002060"/>
                </a:solidFill>
              </a:rPr>
              <a:t> Τεχνολογία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-32" y="57148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TDD ( Time Division Duplex )</a:t>
            </a:r>
          </a:p>
        </p:txBody>
      </p:sp>
      <p:pic>
        <p:nvPicPr>
          <p:cNvPr id="4099" name="Picture 3" descr="C:\Ptyxiaki - Wimax\photos\td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223274"/>
            <a:ext cx="4572032" cy="2634750"/>
          </a:xfrm>
          <a:prstGeom prst="rect">
            <a:avLst/>
          </a:prstGeom>
          <a:noFill/>
        </p:spPr>
      </p:pic>
      <p:pic>
        <p:nvPicPr>
          <p:cNvPr id="4100" name="Picture 4" descr="C:\Ptyxiaki - Wimax\photos\tdd_flexib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1571612"/>
            <a:ext cx="5286412" cy="2643206"/>
          </a:xfrm>
          <a:prstGeom prst="rect">
            <a:avLst/>
          </a:prstGeom>
          <a:noFill/>
        </p:spPr>
      </p:pic>
      <p:sp>
        <p:nvSpPr>
          <p:cNvPr id="10" name="9 - TextBox"/>
          <p:cNvSpPr txBox="1"/>
          <p:nvPr/>
        </p:nvSpPr>
        <p:spPr>
          <a:xfrm>
            <a:off x="32" y="921892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20000"/>
              </a:lnSpc>
              <a:buFont typeface="Wingdings" pitchFamily="2" charset="2"/>
              <a:buChar char="q"/>
            </a:pPr>
            <a:r>
              <a:rPr lang="el-GR" dirty="0" smtClean="0">
                <a:solidFill>
                  <a:srgbClr val="002060"/>
                </a:solidFill>
              </a:rPr>
              <a:t> </a:t>
            </a:r>
            <a:r>
              <a:rPr lang="el-GR" dirty="0" err="1" smtClean="0">
                <a:solidFill>
                  <a:srgbClr val="002060"/>
                </a:solidFill>
              </a:rPr>
              <a:t>Αμφιδρόμηση</a:t>
            </a:r>
            <a:r>
              <a:rPr lang="el-GR" dirty="0" smtClean="0">
                <a:solidFill>
                  <a:srgbClr val="002060"/>
                </a:solidFill>
              </a:rPr>
              <a:t> με Διαίρεση Χρόνου (</a:t>
            </a:r>
            <a:r>
              <a:rPr lang="en-GB" dirty="0" smtClean="0">
                <a:solidFill>
                  <a:srgbClr val="002060"/>
                </a:solidFill>
              </a:rPr>
              <a:t>Time Division Duplex, TDD)</a:t>
            </a:r>
            <a:endParaRPr lang="el-GR" dirty="0" smtClean="0">
              <a:solidFill>
                <a:srgbClr val="002060"/>
              </a:solidFill>
            </a:endParaRPr>
          </a:p>
          <a:p>
            <a:pPr lvl="2">
              <a:lnSpc>
                <a:spcPct val="120000"/>
              </a:lnSpc>
              <a:buFont typeface="Wingdings" pitchFamily="2" charset="2"/>
              <a:buChar char="§"/>
            </a:pPr>
            <a:r>
              <a:rPr lang="el-GR" sz="1600" dirty="0" smtClean="0">
                <a:solidFill>
                  <a:srgbClr val="002060"/>
                </a:solidFill>
              </a:rPr>
              <a:t> Αμφίδρομα </a:t>
            </a:r>
            <a:r>
              <a:rPr lang="el-GR" sz="1600" dirty="0" err="1" smtClean="0">
                <a:solidFill>
                  <a:srgbClr val="002060"/>
                </a:solidFill>
              </a:rPr>
              <a:t>Υποκανάλια</a:t>
            </a:r>
            <a:r>
              <a:rPr lang="el-GR" sz="1600" dirty="0" smtClean="0">
                <a:solidFill>
                  <a:srgbClr val="002060"/>
                </a:solidFill>
              </a:rPr>
              <a:t> (το ίδιο </a:t>
            </a:r>
            <a:r>
              <a:rPr lang="el-GR" sz="1600" dirty="0" err="1" smtClean="0">
                <a:solidFill>
                  <a:srgbClr val="002060"/>
                </a:solidFill>
              </a:rPr>
              <a:t>υποκανάλι</a:t>
            </a:r>
            <a:r>
              <a:rPr lang="el-GR" sz="1600" dirty="0" smtClean="0">
                <a:solidFill>
                  <a:srgbClr val="002060"/>
                </a:solidFill>
              </a:rPr>
              <a:t> και για </a:t>
            </a:r>
            <a:r>
              <a:rPr lang="en-GB" sz="1600" dirty="0" smtClean="0">
                <a:solidFill>
                  <a:srgbClr val="002060"/>
                </a:solidFill>
              </a:rPr>
              <a:t>uplink </a:t>
            </a:r>
            <a:r>
              <a:rPr lang="el-GR" sz="1600" dirty="0" smtClean="0">
                <a:solidFill>
                  <a:srgbClr val="002060"/>
                </a:solidFill>
              </a:rPr>
              <a:t>και για </a:t>
            </a:r>
            <a:r>
              <a:rPr lang="en-GB" sz="1600" dirty="0" smtClean="0">
                <a:solidFill>
                  <a:srgbClr val="002060"/>
                </a:solidFill>
              </a:rPr>
              <a:t>downlink)</a:t>
            </a:r>
            <a:endParaRPr lang="el-GR" sz="1600" dirty="0" smtClean="0">
              <a:solidFill>
                <a:srgbClr val="002060"/>
              </a:solidFill>
            </a:endParaRPr>
          </a:p>
          <a:p>
            <a:pPr lvl="8">
              <a:lnSpc>
                <a:spcPct val="120000"/>
              </a:lnSpc>
            </a:pPr>
            <a:r>
              <a:rPr lang="el-GR" sz="1600" dirty="0" smtClean="0">
                <a:solidFill>
                  <a:srgbClr val="002060"/>
                </a:solidFill>
              </a:rPr>
              <a:t>		και διαχωρισμός βάσει </a:t>
            </a:r>
            <a:r>
              <a:rPr lang="en-GB" sz="1600" dirty="0" smtClean="0">
                <a:solidFill>
                  <a:srgbClr val="002060"/>
                </a:solidFill>
              </a:rPr>
              <a:t>TDM </a:t>
            </a:r>
          </a:p>
          <a:p>
            <a:endParaRPr lang="el-G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-21433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l-G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Ασύρματη </a:t>
            </a:r>
            <a:r>
              <a:rPr lang="el-GR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Ευρυζωνική</a:t>
            </a:r>
            <a:r>
              <a:rPr lang="el-G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Πρόσβαση μέσω </a:t>
            </a:r>
            <a:r>
              <a:rPr lang="en-US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Wimax</a:t>
            </a:r>
            <a:endParaRPr lang="el-GR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-32" y="21429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 smtClean="0">
                <a:solidFill>
                  <a:srgbClr val="002060"/>
                </a:solidFill>
              </a:rPr>
              <a:t>B) </a:t>
            </a:r>
            <a:r>
              <a:rPr lang="el-GR" b="1" dirty="0" err="1" smtClean="0">
                <a:solidFill>
                  <a:srgbClr val="002060"/>
                </a:solidFill>
              </a:rPr>
              <a:t>Wimax</a:t>
            </a:r>
            <a:r>
              <a:rPr lang="el-GR" b="1" dirty="0" smtClean="0">
                <a:solidFill>
                  <a:srgbClr val="002060"/>
                </a:solidFill>
              </a:rPr>
              <a:t> Τεχνολογία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-32" y="57148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MAC ( Media Access Control ) – </a:t>
            </a:r>
            <a:r>
              <a:rPr lang="el-GR" sz="2400" b="1" dirty="0" smtClean="0">
                <a:solidFill>
                  <a:srgbClr val="FFC000"/>
                </a:solidFill>
              </a:rPr>
              <a:t>Στόχος σχεδίασης</a:t>
            </a:r>
            <a:endParaRPr lang="en-US" sz="2400" b="1" dirty="0" smtClean="0">
              <a:solidFill>
                <a:srgbClr val="FFC000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-32" y="1122198"/>
            <a:ext cx="9144032" cy="552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l-GR" sz="2200" dirty="0" smtClean="0">
                <a:solidFill>
                  <a:srgbClr val="002060"/>
                </a:solidFill>
              </a:rPr>
              <a:t>Αποφυγή των βασικότερων μειονεκτημάτων του αντίστοιχου </a:t>
            </a:r>
            <a:r>
              <a:rPr lang="en-GB" sz="2200" dirty="0" smtClean="0">
                <a:solidFill>
                  <a:srgbClr val="002060"/>
                </a:solidFill>
              </a:rPr>
              <a:t>MAC Layer </a:t>
            </a:r>
            <a:r>
              <a:rPr lang="el-GR" sz="2200" dirty="0" smtClean="0">
                <a:solidFill>
                  <a:srgbClr val="002060"/>
                </a:solidFill>
              </a:rPr>
              <a:t>των </a:t>
            </a:r>
            <a:r>
              <a:rPr lang="en-GB" sz="2200" dirty="0" smtClean="0">
                <a:solidFill>
                  <a:srgbClr val="002060"/>
                </a:solidFill>
              </a:rPr>
              <a:t>WLANs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l-GR" sz="2000" dirty="0" smtClean="0">
                <a:solidFill>
                  <a:srgbClr val="002060"/>
                </a:solidFill>
              </a:rPr>
              <a:t>Στα </a:t>
            </a:r>
            <a:r>
              <a:rPr lang="en-GB" sz="2000" dirty="0" smtClean="0">
                <a:solidFill>
                  <a:srgbClr val="002060"/>
                </a:solidFill>
              </a:rPr>
              <a:t>WLANs, </a:t>
            </a:r>
            <a:r>
              <a:rPr lang="el-GR" sz="2000" dirty="0" smtClean="0">
                <a:solidFill>
                  <a:srgbClr val="002060"/>
                </a:solidFill>
              </a:rPr>
              <a:t>οι σταθμοί ανταγωνίζονται μεταξύ τους για το ποιος θα έχει πρόσβαση στο μέσο για να μεταδώσει τα δεδομένα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l-GR" sz="2000" dirty="0" smtClean="0">
                <a:solidFill>
                  <a:srgbClr val="002060"/>
                </a:solidFill>
              </a:rPr>
              <a:t>Ευνοούνται οι σταθμοί που βρίσκονται κοντά στο </a:t>
            </a:r>
            <a:r>
              <a:rPr lang="en-GB" sz="2000" dirty="0" smtClean="0">
                <a:solidFill>
                  <a:srgbClr val="002060"/>
                </a:solidFill>
              </a:rPr>
              <a:t>Access Point, </a:t>
            </a:r>
            <a:r>
              <a:rPr lang="el-GR" sz="2000" dirty="0" smtClean="0">
                <a:solidFill>
                  <a:srgbClr val="002060"/>
                </a:solidFill>
              </a:rPr>
              <a:t>οι οποίοι μπορεί να διακόπτουν διαρκώς τη μετάδοση των πιο απομακρυσμένων – από το </a:t>
            </a:r>
            <a:r>
              <a:rPr lang="en-GB" sz="2000" dirty="0" smtClean="0">
                <a:solidFill>
                  <a:srgbClr val="002060"/>
                </a:solidFill>
              </a:rPr>
              <a:t>Access Point</a:t>
            </a:r>
            <a:r>
              <a:rPr lang="el-GR" sz="2000" dirty="0" smtClean="0">
                <a:solidFill>
                  <a:srgbClr val="002060"/>
                </a:solidFill>
              </a:rPr>
              <a:t> </a:t>
            </a:r>
            <a:r>
              <a:rPr lang="en-GB" sz="2000" dirty="0" smtClean="0">
                <a:solidFill>
                  <a:srgbClr val="002060"/>
                </a:solidFill>
              </a:rPr>
              <a:t>– </a:t>
            </a:r>
            <a:r>
              <a:rPr lang="el-GR" sz="2000" dirty="0" smtClean="0">
                <a:solidFill>
                  <a:srgbClr val="002060"/>
                </a:solidFill>
              </a:rPr>
              <a:t>σταθμών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l-GR" sz="2000" dirty="0" smtClean="0">
                <a:solidFill>
                  <a:srgbClr val="002060"/>
                </a:solidFill>
              </a:rPr>
              <a:t>Η  παροχή ευαίσθητων - σε </a:t>
            </a:r>
            <a:r>
              <a:rPr lang="en-GB" sz="2000" dirty="0" err="1" smtClean="0">
                <a:solidFill>
                  <a:srgbClr val="002060"/>
                </a:solidFill>
              </a:rPr>
              <a:t>QoS</a:t>
            </a:r>
            <a:r>
              <a:rPr lang="el-GR" sz="2000" dirty="0" smtClean="0">
                <a:solidFill>
                  <a:srgbClr val="002060"/>
                </a:solidFill>
              </a:rPr>
              <a:t> -</a:t>
            </a:r>
            <a:r>
              <a:rPr lang="en-GB" sz="2000" dirty="0" smtClean="0">
                <a:solidFill>
                  <a:srgbClr val="002060"/>
                </a:solidFill>
              </a:rPr>
              <a:t> </a:t>
            </a:r>
            <a:r>
              <a:rPr lang="el-GR" sz="2000" dirty="0" smtClean="0">
                <a:solidFill>
                  <a:srgbClr val="002060"/>
                </a:solidFill>
              </a:rPr>
              <a:t>υπηρεσιών </a:t>
            </a:r>
            <a:r>
              <a:rPr lang="en-GB" sz="2000" dirty="0" smtClean="0">
                <a:solidFill>
                  <a:srgbClr val="002060"/>
                </a:solidFill>
              </a:rPr>
              <a:t>(</a:t>
            </a:r>
            <a:r>
              <a:rPr lang="el-GR" sz="2000" dirty="0" smtClean="0">
                <a:solidFill>
                  <a:srgbClr val="002060"/>
                </a:solidFill>
              </a:rPr>
              <a:t>π.χ. </a:t>
            </a:r>
            <a:r>
              <a:rPr lang="en-GB" sz="2000" dirty="0" smtClean="0">
                <a:solidFill>
                  <a:srgbClr val="002060"/>
                </a:solidFill>
              </a:rPr>
              <a:t>VoIP, IPTV)</a:t>
            </a:r>
            <a:r>
              <a:rPr lang="el-GR" sz="2000" dirty="0" smtClean="0">
                <a:solidFill>
                  <a:srgbClr val="002060"/>
                </a:solidFill>
              </a:rPr>
              <a:t> περιορίζεται από τον αριθμό των χρηστών στο </a:t>
            </a:r>
            <a:r>
              <a:rPr lang="en-GB" sz="2000" dirty="0" smtClean="0">
                <a:solidFill>
                  <a:srgbClr val="002060"/>
                </a:solidFill>
              </a:rPr>
              <a:t>WLAN</a:t>
            </a:r>
            <a:r>
              <a:rPr lang="el-GR" sz="2000" dirty="0" smtClean="0">
                <a:solidFill>
                  <a:srgbClr val="002060"/>
                </a:solidFill>
              </a:rPr>
              <a:t> ενώ από έναν αριθμό χρηστών και άνω, είναι αδύνατη η παροχή τέτοιου είδους υπηρεσιών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l-GR" sz="2200" dirty="0" smtClean="0">
                <a:solidFill>
                  <a:srgbClr val="002060"/>
                </a:solidFill>
              </a:rPr>
              <a:t>Παροχή </a:t>
            </a:r>
            <a:r>
              <a:rPr lang="en-US" sz="2200" dirty="0" err="1" smtClean="0">
                <a:solidFill>
                  <a:srgbClr val="002060"/>
                </a:solidFill>
              </a:rPr>
              <a:t>υψηλών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l-GR" sz="2200" dirty="0" smtClean="0">
                <a:solidFill>
                  <a:srgbClr val="002060"/>
                </a:solidFill>
              </a:rPr>
              <a:t>ρυθμών δεδομένων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</a:rPr>
              <a:t>με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</a:rPr>
              <a:t>δεδομένο</a:t>
            </a:r>
            <a:r>
              <a:rPr lang="en-US" sz="2200" dirty="0" smtClean="0">
                <a:solidFill>
                  <a:srgbClr val="002060"/>
                </a:solidFill>
              </a:rPr>
              <a:t> SLA (Service Level Agreement)</a:t>
            </a:r>
            <a:endParaRPr lang="el-GR" sz="2200" dirty="0" smtClean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l-GR" sz="2200" dirty="0" smtClean="0">
                <a:solidFill>
                  <a:srgbClr val="002060"/>
                </a:solidFill>
              </a:rPr>
              <a:t>Παροχή υπηρεσιών πραγματικού </a:t>
            </a:r>
            <a:r>
              <a:rPr lang="en-US" sz="2200" dirty="0" err="1" smtClean="0">
                <a:solidFill>
                  <a:srgbClr val="002060"/>
                </a:solidFill>
              </a:rPr>
              <a:t>χρόνου</a:t>
            </a:r>
            <a:r>
              <a:rPr lang="en-US" sz="2200" dirty="0" smtClean="0">
                <a:solidFill>
                  <a:srgbClr val="002060"/>
                </a:solidFill>
              </a:rPr>
              <a:t>, </a:t>
            </a:r>
            <a:r>
              <a:rPr lang="en-US" sz="2200" dirty="0" err="1" smtClean="0">
                <a:solidFill>
                  <a:srgbClr val="002060"/>
                </a:solidFill>
              </a:rPr>
              <a:t>οι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</a:rPr>
              <a:t>οποίες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</a:rPr>
              <a:t>είναι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</a:rPr>
              <a:t>ευαίσθητες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</a:rPr>
              <a:t>στην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</a:rPr>
              <a:t>καθυστέρηση</a:t>
            </a:r>
            <a:r>
              <a:rPr lang="el-GR" sz="2200" dirty="0" smtClean="0">
                <a:solidFill>
                  <a:srgbClr val="002060"/>
                </a:solidFill>
              </a:rPr>
              <a:t> και στη διακύμανση της καθυστέρησης (</a:t>
            </a:r>
            <a:r>
              <a:rPr lang="en-GB" sz="2200" dirty="0" smtClean="0">
                <a:solidFill>
                  <a:srgbClr val="002060"/>
                </a:solidFill>
              </a:rPr>
              <a:t>jitter)</a:t>
            </a:r>
            <a:endParaRPr lang="el-GR" sz="22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TextBox"/>
          <p:cNvSpPr txBox="1"/>
          <p:nvPr/>
        </p:nvSpPr>
        <p:spPr>
          <a:xfrm>
            <a:off x="428596" y="1060812"/>
            <a:ext cx="821537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002060"/>
                </a:solidFill>
              </a:rPr>
              <a:t>A) Ασύρματες Τεχνολογίες</a:t>
            </a:r>
          </a:p>
          <a:p>
            <a:r>
              <a:rPr lang="el-GR" sz="2000" b="1" dirty="0" smtClean="0">
                <a:solidFill>
                  <a:srgbClr val="002060"/>
                </a:solidFill>
              </a:rPr>
              <a:t/>
            </a:r>
            <a:br>
              <a:rPr lang="el-GR" sz="2000" b="1" dirty="0" smtClean="0">
                <a:solidFill>
                  <a:srgbClr val="002060"/>
                </a:solidFill>
              </a:rPr>
            </a:br>
            <a:r>
              <a:rPr lang="el-GR" sz="2000" b="1" dirty="0" smtClean="0">
                <a:solidFill>
                  <a:srgbClr val="002060"/>
                </a:solidFill>
              </a:rPr>
              <a:t>B) </a:t>
            </a:r>
            <a:r>
              <a:rPr lang="el-GR" sz="2000" b="1" dirty="0" err="1" smtClean="0">
                <a:solidFill>
                  <a:srgbClr val="002060"/>
                </a:solidFill>
              </a:rPr>
              <a:t>Wimax</a:t>
            </a:r>
            <a:r>
              <a:rPr lang="el-GR" sz="2000" b="1" dirty="0" smtClean="0">
                <a:solidFill>
                  <a:srgbClr val="002060"/>
                </a:solidFill>
              </a:rPr>
              <a:t> Τεχνολογία</a:t>
            </a:r>
          </a:p>
          <a:p>
            <a:pPr lvl="1">
              <a:buFont typeface="Wingdings" pitchFamily="2" charset="2"/>
              <a:buChar char="q"/>
            </a:pPr>
            <a:r>
              <a:rPr lang="el-GR" sz="2000" b="1" dirty="0" smtClean="0">
                <a:solidFill>
                  <a:srgbClr val="002060"/>
                </a:solidFill>
              </a:rPr>
              <a:t> Πρωτόκολλα 802.16</a:t>
            </a:r>
            <a:r>
              <a:rPr lang="en-US" sz="2000" b="1" dirty="0" smtClean="0">
                <a:solidFill>
                  <a:srgbClr val="002060"/>
                </a:solidFill>
              </a:rPr>
              <a:t>d, 802.16e</a:t>
            </a:r>
          </a:p>
          <a:p>
            <a:pPr lvl="1">
              <a:buFont typeface="Wingdings" pitchFamily="2" charset="2"/>
              <a:buChar char="q"/>
            </a:pPr>
            <a:r>
              <a:rPr lang="el-GR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OFDM, OFDMA</a:t>
            </a:r>
            <a:endParaRPr lang="el-GR" sz="2000" b="1" dirty="0" smtClean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q"/>
            </a:pPr>
            <a:r>
              <a:rPr lang="el-GR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FDD, TDD</a:t>
            </a:r>
          </a:p>
          <a:p>
            <a:pPr lvl="1">
              <a:buFont typeface="Wingdings" pitchFamily="2" charset="2"/>
              <a:buChar char="q"/>
            </a:pPr>
            <a:r>
              <a:rPr lang="el-GR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MAC </a:t>
            </a:r>
            <a:endParaRPr lang="el-GR" sz="2000" b="1" dirty="0" smtClean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q"/>
            </a:pPr>
            <a:r>
              <a:rPr lang="el-GR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QOS</a:t>
            </a:r>
          </a:p>
          <a:p>
            <a:pPr lvl="1">
              <a:buFont typeface="Wingdings" pitchFamily="2" charset="2"/>
              <a:buChar char="q"/>
            </a:pPr>
            <a:r>
              <a:rPr lang="el-GR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AAS</a:t>
            </a:r>
          </a:p>
          <a:p>
            <a:pPr lvl="1">
              <a:buFont typeface="Wingdings" pitchFamily="2" charset="2"/>
              <a:buChar char="q"/>
            </a:pPr>
            <a:r>
              <a:rPr lang="el-GR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MIMO</a:t>
            </a:r>
            <a:endParaRPr lang="el-GR" sz="2000" b="1" dirty="0" smtClean="0">
              <a:solidFill>
                <a:srgbClr val="002060"/>
              </a:solidFill>
            </a:endParaRPr>
          </a:p>
          <a:p>
            <a:pPr lvl="1"/>
            <a:endParaRPr lang="el-GR" sz="2000" b="1" dirty="0" smtClean="0">
              <a:solidFill>
                <a:srgbClr val="002060"/>
              </a:solidFill>
            </a:endParaRPr>
          </a:p>
          <a:p>
            <a:r>
              <a:rPr lang="el-GR" sz="2000" b="1" dirty="0" smtClean="0">
                <a:solidFill>
                  <a:srgbClr val="002060"/>
                </a:solidFill>
              </a:rPr>
              <a:t>Γ) Μελέτη και Παρακολούθηση Υλοποίησης Ασύρματου ΜΑΝ στο ΠΣΔ</a:t>
            </a:r>
          </a:p>
          <a:p>
            <a:pPr lvl="1">
              <a:buFont typeface="Wingdings" pitchFamily="2" charset="2"/>
              <a:buChar char="q"/>
            </a:pPr>
            <a:r>
              <a:rPr lang="el-GR" sz="2000" b="1" dirty="0" smtClean="0">
                <a:solidFill>
                  <a:srgbClr val="002060"/>
                </a:solidFill>
              </a:rPr>
              <a:t> Χάρτης Σημείων</a:t>
            </a:r>
            <a:r>
              <a:rPr lang="en-US" sz="2000" b="1" dirty="0" smtClean="0">
                <a:solidFill>
                  <a:srgbClr val="002060"/>
                </a:solidFill>
              </a:rPr>
              <a:t> – </a:t>
            </a:r>
            <a:r>
              <a:rPr lang="el-GR" sz="2000" b="1" dirty="0" smtClean="0">
                <a:solidFill>
                  <a:srgbClr val="002060"/>
                </a:solidFill>
              </a:rPr>
              <a:t>Διάγραμμα Δικτύου</a:t>
            </a:r>
          </a:p>
          <a:p>
            <a:pPr lvl="1">
              <a:buFont typeface="Wingdings" pitchFamily="2" charset="2"/>
              <a:buChar char="q"/>
            </a:pPr>
            <a:r>
              <a:rPr lang="el-GR" sz="2000" b="1" dirty="0" smtClean="0">
                <a:solidFill>
                  <a:srgbClr val="002060"/>
                </a:solidFill>
              </a:rPr>
              <a:t> Διαχειριστικό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l-GR" sz="2000" b="1" dirty="0" smtClean="0">
                <a:solidFill>
                  <a:srgbClr val="002060"/>
                </a:solidFill>
              </a:rPr>
              <a:t>Εργαλείο</a:t>
            </a:r>
          </a:p>
          <a:p>
            <a:pPr lvl="1">
              <a:buFont typeface="Wingdings" pitchFamily="2" charset="2"/>
              <a:buChar char="q"/>
            </a:pPr>
            <a:r>
              <a:rPr lang="el-GR" sz="2000" b="1" dirty="0" smtClean="0">
                <a:solidFill>
                  <a:srgbClr val="002060"/>
                </a:solidFill>
              </a:rPr>
              <a:t> Ασφάλεια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r>
              <a:rPr lang="el-GR" sz="2000" b="1" dirty="0" smtClean="0">
                <a:solidFill>
                  <a:srgbClr val="002060"/>
                </a:solidFill>
              </a:rPr>
              <a:t/>
            </a:r>
            <a:br>
              <a:rPr lang="el-GR" sz="2000" b="1" dirty="0" smtClean="0">
                <a:solidFill>
                  <a:srgbClr val="002060"/>
                </a:solidFill>
              </a:rPr>
            </a:br>
            <a:r>
              <a:rPr lang="el-GR" sz="2000" b="1" dirty="0" smtClean="0">
                <a:solidFill>
                  <a:srgbClr val="002060"/>
                </a:solidFill>
              </a:rPr>
              <a:t>Δ) </a:t>
            </a:r>
            <a:r>
              <a:rPr lang="el-GR" sz="2000" b="1" dirty="0" err="1" smtClean="0">
                <a:solidFill>
                  <a:srgbClr val="002060"/>
                </a:solidFill>
              </a:rPr>
              <a:t>WiBro</a:t>
            </a:r>
            <a:endParaRPr lang="el-GR" sz="2000" b="1" dirty="0" smtClean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q"/>
            </a:pPr>
            <a:r>
              <a:rPr lang="el-GR" sz="2000" b="1" dirty="0" smtClean="0">
                <a:solidFill>
                  <a:srgbClr val="002060"/>
                </a:solidFill>
              </a:rPr>
              <a:t> Δομή Δικτύου</a:t>
            </a:r>
          </a:p>
          <a:p>
            <a:endParaRPr lang="el-GR" sz="2000" b="1" dirty="0">
              <a:solidFill>
                <a:srgbClr val="00206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0" y="-21433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l-G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Ασύρματη </a:t>
            </a:r>
            <a:r>
              <a:rPr lang="el-GR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Ευρυζωνική</a:t>
            </a:r>
            <a:r>
              <a:rPr lang="el-G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Πρόσβαση μέσω </a:t>
            </a:r>
            <a:r>
              <a:rPr lang="en-US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Wimax</a:t>
            </a:r>
            <a:endParaRPr lang="el-GR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-32" y="57148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>
                <a:solidFill>
                  <a:srgbClr val="FFC000"/>
                </a:solidFill>
              </a:rPr>
              <a:t>Περιεχόμενα παρουσίασης</a:t>
            </a:r>
            <a:endParaRPr lang="en-US" sz="2400" b="1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-21433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l-G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Ασύρματη </a:t>
            </a:r>
            <a:r>
              <a:rPr lang="el-GR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Ευρυζωνική</a:t>
            </a:r>
            <a:r>
              <a:rPr lang="el-G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Πρόσβαση μέσω </a:t>
            </a:r>
            <a:r>
              <a:rPr lang="en-US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Wimax</a:t>
            </a:r>
            <a:endParaRPr lang="el-GR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-32" y="21429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 smtClean="0">
                <a:solidFill>
                  <a:srgbClr val="002060"/>
                </a:solidFill>
              </a:rPr>
              <a:t>B) </a:t>
            </a:r>
            <a:r>
              <a:rPr lang="el-GR" b="1" dirty="0" err="1" smtClean="0">
                <a:solidFill>
                  <a:srgbClr val="002060"/>
                </a:solidFill>
              </a:rPr>
              <a:t>Wimax</a:t>
            </a:r>
            <a:r>
              <a:rPr lang="el-GR" b="1" dirty="0" smtClean="0">
                <a:solidFill>
                  <a:srgbClr val="002060"/>
                </a:solidFill>
              </a:rPr>
              <a:t> Τεχνολογία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-32" y="57148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MAC ( Media Access Control ) 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-32" y="1038619"/>
            <a:ext cx="9144032" cy="589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l-GR" sz="2200" dirty="0" smtClean="0">
                <a:solidFill>
                  <a:srgbClr val="002060"/>
                </a:solidFill>
              </a:rPr>
              <a:t> Το </a:t>
            </a:r>
            <a:r>
              <a:rPr lang="en-GB" sz="2200" dirty="0" err="1" smtClean="0">
                <a:solidFill>
                  <a:srgbClr val="002060"/>
                </a:solidFill>
              </a:rPr>
              <a:t>WiMAX</a:t>
            </a:r>
            <a:r>
              <a:rPr lang="en-GB" sz="2200" dirty="0" smtClean="0">
                <a:solidFill>
                  <a:srgbClr val="002060"/>
                </a:solidFill>
              </a:rPr>
              <a:t> </a:t>
            </a:r>
            <a:r>
              <a:rPr lang="el-GR" sz="2200" dirty="0" smtClean="0">
                <a:solidFill>
                  <a:srgbClr val="002060"/>
                </a:solidFill>
              </a:rPr>
              <a:t>υλοποιεί σε επίπεδο </a:t>
            </a:r>
            <a:r>
              <a:rPr lang="en-GB" sz="2200" dirty="0" smtClean="0">
                <a:solidFill>
                  <a:srgbClr val="002060"/>
                </a:solidFill>
              </a:rPr>
              <a:t>MAC </a:t>
            </a:r>
            <a:r>
              <a:rPr lang="el-GR" sz="2200" dirty="0" smtClean="0">
                <a:solidFill>
                  <a:srgbClr val="002060"/>
                </a:solidFill>
              </a:rPr>
              <a:t>έναν </a:t>
            </a:r>
            <a:r>
              <a:rPr lang="en-GB" sz="2200" dirty="0" smtClean="0">
                <a:solidFill>
                  <a:srgbClr val="002060"/>
                </a:solidFill>
              </a:rPr>
              <a:t>scheduling algorithm </a:t>
            </a:r>
            <a:r>
              <a:rPr lang="el-GR" sz="2200" dirty="0" smtClean="0">
                <a:solidFill>
                  <a:srgbClr val="002060"/>
                </a:solidFill>
              </a:rPr>
              <a:t>για τον τρόπο ανταγωνισμού μεταξύ των σταθμών μόνο μία φορά 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q"/>
            </a:pPr>
            <a:r>
              <a:rPr lang="el-GR" sz="2000" dirty="0" smtClean="0">
                <a:solidFill>
                  <a:srgbClr val="002060"/>
                </a:solidFill>
              </a:rPr>
              <a:t> Δηλ. στην αρχή, για την πιθανή ταυτόχρονη εισαγωγή 2 ή περισσότερων σταθμών στο δίκτυο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l-GR" sz="2200" dirty="0" smtClean="0">
                <a:solidFill>
                  <a:srgbClr val="002060"/>
                </a:solidFill>
              </a:rPr>
              <a:t> Εφόσον ο χρήστης εισαχθεί στο δίκτυο, η πρόσβαση στο μέσο γίνεται βάσει </a:t>
            </a:r>
            <a:r>
              <a:rPr lang="en-GB" sz="2200" dirty="0" smtClean="0">
                <a:solidFill>
                  <a:srgbClr val="002060"/>
                </a:solidFill>
              </a:rPr>
              <a:t>TDMA </a:t>
            </a:r>
            <a:endParaRPr lang="el-GR" sz="2200" dirty="0" smtClean="0">
              <a:solidFill>
                <a:srgbClr val="002060"/>
              </a:solidFill>
            </a:endParaRP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r>
              <a:rPr lang="el-GR" sz="2000" dirty="0" smtClean="0">
                <a:solidFill>
                  <a:srgbClr val="002060"/>
                </a:solidFill>
              </a:rPr>
              <a:t> Γίνεται δηλ. ανάθεση μίας </a:t>
            </a:r>
            <a:r>
              <a:rPr lang="en-GB" sz="2000" dirty="0" smtClean="0">
                <a:solidFill>
                  <a:srgbClr val="002060"/>
                </a:solidFill>
              </a:rPr>
              <a:t>“</a:t>
            </a:r>
            <a:r>
              <a:rPr lang="el-GR" sz="2000" dirty="0" smtClean="0">
                <a:solidFill>
                  <a:srgbClr val="002060"/>
                </a:solidFill>
              </a:rPr>
              <a:t>μεταβλητής</a:t>
            </a:r>
            <a:r>
              <a:rPr lang="en-GB" sz="2000" dirty="0" smtClean="0">
                <a:solidFill>
                  <a:srgbClr val="002060"/>
                </a:solidFill>
              </a:rPr>
              <a:t>”</a:t>
            </a:r>
            <a:r>
              <a:rPr lang="el-GR" sz="2000" dirty="0" smtClean="0">
                <a:solidFill>
                  <a:srgbClr val="002060"/>
                </a:solidFill>
              </a:rPr>
              <a:t> </a:t>
            </a:r>
            <a:r>
              <a:rPr lang="el-GR" sz="2000" dirty="0" err="1" smtClean="0">
                <a:solidFill>
                  <a:srgbClr val="002060"/>
                </a:solidFill>
              </a:rPr>
              <a:t>χρονοθυρίδας</a:t>
            </a:r>
            <a:r>
              <a:rPr lang="el-GR" sz="2000" dirty="0" smtClean="0">
                <a:solidFill>
                  <a:srgbClr val="002060"/>
                </a:solidFill>
              </a:rPr>
              <a:t> ανά χρήστη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r>
              <a:rPr lang="el-GR" sz="2000" dirty="0" smtClean="0">
                <a:solidFill>
                  <a:srgbClr val="002060"/>
                </a:solidFill>
              </a:rPr>
              <a:t> Η </a:t>
            </a:r>
            <a:r>
              <a:rPr lang="el-GR" sz="2000" dirty="0" err="1" smtClean="0">
                <a:solidFill>
                  <a:srgbClr val="002060"/>
                </a:solidFill>
              </a:rPr>
              <a:t>χρονοθυρίδα</a:t>
            </a:r>
            <a:r>
              <a:rPr lang="el-GR" sz="2000" dirty="0" smtClean="0">
                <a:solidFill>
                  <a:srgbClr val="002060"/>
                </a:solidFill>
              </a:rPr>
              <a:t> μπορεί να μεγαλώσει ή να μικρύνει σε διάρκεια (</a:t>
            </a:r>
            <a:r>
              <a:rPr lang="en-GB" sz="2000" dirty="0" smtClean="0">
                <a:solidFill>
                  <a:srgbClr val="002060"/>
                </a:solidFill>
              </a:rPr>
              <a:t>virtually)</a:t>
            </a:r>
            <a:endParaRPr lang="el-GR" sz="2000" dirty="0" smtClean="0">
              <a:solidFill>
                <a:srgbClr val="002060"/>
              </a:solidFill>
            </a:endParaRPr>
          </a:p>
          <a:p>
            <a:pPr lvl="2">
              <a:lnSpc>
                <a:spcPct val="120000"/>
              </a:lnSpc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</a:rPr>
              <a:t> Ουσιαστικά γίνεται ανάθεση περισσότερων της μίας </a:t>
            </a:r>
            <a:r>
              <a:rPr lang="en-GB" sz="2000" dirty="0" smtClean="0">
                <a:solidFill>
                  <a:srgbClr val="002060"/>
                </a:solidFill>
              </a:rPr>
              <a:t>“</a:t>
            </a:r>
            <a:r>
              <a:rPr lang="el-GR" sz="2000" dirty="0" smtClean="0">
                <a:solidFill>
                  <a:srgbClr val="002060"/>
                </a:solidFill>
              </a:rPr>
              <a:t>σταθερών</a:t>
            </a:r>
            <a:r>
              <a:rPr lang="en-GB" sz="2000" dirty="0" smtClean="0">
                <a:solidFill>
                  <a:srgbClr val="002060"/>
                </a:solidFill>
              </a:rPr>
              <a:t>” </a:t>
            </a:r>
            <a:r>
              <a:rPr lang="el-GR" sz="2000" dirty="0" err="1" smtClean="0">
                <a:solidFill>
                  <a:srgbClr val="002060"/>
                </a:solidFill>
              </a:rPr>
              <a:t>χρονοθυρίδων</a:t>
            </a:r>
            <a:r>
              <a:rPr lang="el-GR" sz="2000" dirty="0" smtClean="0">
                <a:solidFill>
                  <a:srgbClr val="002060"/>
                </a:solidFill>
              </a:rPr>
              <a:t>/χρήστη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r>
              <a:rPr lang="el-GR" sz="2000" dirty="0" smtClean="0">
                <a:solidFill>
                  <a:srgbClr val="002060"/>
                </a:solidFill>
              </a:rPr>
              <a:t> Σίγουρα όμως ο κάθε χρήστης έχει ένα </a:t>
            </a:r>
            <a:r>
              <a:rPr lang="en-GB" sz="2000" dirty="0" smtClean="0">
                <a:solidFill>
                  <a:srgbClr val="002060"/>
                </a:solidFill>
              </a:rPr>
              <a:t>minimum timeslot/frame</a:t>
            </a:r>
            <a:endParaRPr lang="el-GR" sz="2000" dirty="0" smtClean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l-GR" sz="2200" dirty="0" smtClean="0">
                <a:solidFill>
                  <a:srgbClr val="002060"/>
                </a:solidFill>
              </a:rPr>
              <a:t> Ο διαμοιρασμός των </a:t>
            </a:r>
            <a:r>
              <a:rPr lang="el-GR" sz="2200" dirty="0" err="1" smtClean="0">
                <a:solidFill>
                  <a:srgbClr val="002060"/>
                </a:solidFill>
              </a:rPr>
              <a:t>χρονοθυρίδων</a:t>
            </a:r>
            <a:r>
              <a:rPr lang="el-GR" sz="2200" dirty="0" smtClean="0">
                <a:solidFill>
                  <a:srgbClr val="002060"/>
                </a:solidFill>
              </a:rPr>
              <a:t> γίνεται από τον Σταθμό Βάσης, ο οποίος βάσει του </a:t>
            </a:r>
            <a:r>
              <a:rPr lang="en-GB" sz="2200" dirty="0" smtClean="0">
                <a:solidFill>
                  <a:srgbClr val="002060"/>
                </a:solidFill>
              </a:rPr>
              <a:t>scheduling algorithm </a:t>
            </a:r>
            <a:r>
              <a:rPr lang="el-GR" sz="2200" dirty="0" smtClean="0">
                <a:solidFill>
                  <a:srgbClr val="002060"/>
                </a:solidFill>
              </a:rPr>
              <a:t>μοιράζει </a:t>
            </a:r>
            <a:r>
              <a:rPr lang="el-GR" sz="2200" dirty="0" err="1" smtClean="0">
                <a:solidFill>
                  <a:srgbClr val="002060"/>
                </a:solidFill>
              </a:rPr>
              <a:t>χρονοθυρίδες</a:t>
            </a:r>
            <a:r>
              <a:rPr lang="el-GR" sz="2200" dirty="0" smtClean="0">
                <a:solidFill>
                  <a:srgbClr val="002060"/>
                </a:solidFill>
              </a:rPr>
              <a:t> στους χρήστες βάσει των υπερκείμενων προσφερόμενων υπηρεσιών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r>
              <a:rPr lang="el-GR" sz="2000" dirty="0" smtClean="0">
                <a:solidFill>
                  <a:srgbClr val="002060"/>
                </a:solidFill>
              </a:rPr>
              <a:t> Απαιτητικές σε εύρος ζώνης και </a:t>
            </a:r>
            <a:r>
              <a:rPr lang="en-GB" sz="2000" dirty="0" err="1" smtClean="0">
                <a:solidFill>
                  <a:srgbClr val="002060"/>
                </a:solidFill>
              </a:rPr>
              <a:t>QoS</a:t>
            </a:r>
            <a:r>
              <a:rPr lang="en-GB" sz="2000" dirty="0" smtClean="0">
                <a:solidFill>
                  <a:srgbClr val="002060"/>
                </a:solidFill>
              </a:rPr>
              <a:t> </a:t>
            </a:r>
            <a:r>
              <a:rPr lang="el-GR" sz="2000" dirty="0" smtClean="0">
                <a:solidFill>
                  <a:srgbClr val="002060"/>
                </a:solidFill>
              </a:rPr>
              <a:t>υπηρεσίες </a:t>
            </a:r>
            <a:r>
              <a:rPr lang="el-GR" sz="2000" dirty="0" smtClean="0">
                <a:solidFill>
                  <a:srgbClr val="002060"/>
                </a:solidFill>
                <a:sym typeface="Wingdings" pitchFamily="2" charset="2"/>
              </a:rPr>
              <a:t> περισσότερες </a:t>
            </a:r>
            <a:r>
              <a:rPr lang="el-GR" sz="2000" dirty="0" err="1" smtClean="0">
                <a:solidFill>
                  <a:srgbClr val="002060"/>
                </a:solidFill>
                <a:sym typeface="Wingdings" pitchFamily="2" charset="2"/>
              </a:rPr>
              <a:t>χρονοθυρίδες</a:t>
            </a:r>
            <a:endParaRPr lang="el-GR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-21433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l-G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Ασύρματη </a:t>
            </a:r>
            <a:r>
              <a:rPr lang="el-GR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Ευρυζωνική</a:t>
            </a:r>
            <a:r>
              <a:rPr lang="el-G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Πρόσβαση μέσω </a:t>
            </a:r>
            <a:r>
              <a:rPr lang="en-US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Wimax</a:t>
            </a:r>
            <a:endParaRPr lang="el-GR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-32" y="21429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 smtClean="0">
                <a:solidFill>
                  <a:srgbClr val="002060"/>
                </a:solidFill>
              </a:rPr>
              <a:t>B) </a:t>
            </a:r>
            <a:r>
              <a:rPr lang="el-GR" b="1" dirty="0" err="1" smtClean="0">
                <a:solidFill>
                  <a:srgbClr val="002060"/>
                </a:solidFill>
              </a:rPr>
              <a:t>Wimax</a:t>
            </a:r>
            <a:r>
              <a:rPr lang="el-GR" b="1" dirty="0" smtClean="0">
                <a:solidFill>
                  <a:srgbClr val="002060"/>
                </a:solidFill>
              </a:rPr>
              <a:t> Τεχνολογία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-32" y="57148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MAC ( Media Access Control )</a:t>
            </a:r>
            <a:r>
              <a:rPr lang="el-GR" sz="2400" b="1" dirty="0" smtClean="0">
                <a:solidFill>
                  <a:srgbClr val="FFC000"/>
                </a:solidFill>
              </a:rPr>
              <a:t> - Δομή</a:t>
            </a:r>
            <a:endParaRPr lang="en-US" sz="2400" b="1" dirty="0" smtClean="0">
              <a:solidFill>
                <a:srgbClr val="FFC000"/>
              </a:solidFill>
            </a:endParaRPr>
          </a:p>
        </p:txBody>
      </p:sp>
      <p:pic>
        <p:nvPicPr>
          <p:cNvPr id="6" name="5 - Εικόνα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1519243"/>
            <a:ext cx="5072098" cy="2981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TextBox"/>
          <p:cNvSpPr txBox="1"/>
          <p:nvPr/>
        </p:nvSpPr>
        <p:spPr>
          <a:xfrm>
            <a:off x="5929322" y="714356"/>
            <a:ext cx="321471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/>
            <a:r>
              <a:rPr lang="el-GR" sz="1600" b="1" dirty="0" smtClean="0">
                <a:solidFill>
                  <a:srgbClr val="002060"/>
                </a:solidFill>
              </a:rPr>
              <a:t>Υπόστρωμα Σύγκλισης Ειδικών Υπηρεσιών</a:t>
            </a:r>
          </a:p>
          <a:p>
            <a:pPr marL="0" lvl="3"/>
            <a:endParaRPr lang="el-GR" sz="1600" b="1" dirty="0" smtClean="0">
              <a:solidFill>
                <a:srgbClr val="002060"/>
              </a:solidFill>
            </a:endParaRPr>
          </a:p>
          <a:p>
            <a:pPr marL="0" lvl="3">
              <a:buFont typeface="Wingdings" pitchFamily="2" charset="2"/>
              <a:buChar char="§"/>
            </a:pPr>
            <a:r>
              <a:rPr lang="el-GR" sz="1600" b="1" dirty="0" smtClean="0">
                <a:solidFill>
                  <a:srgbClr val="002060"/>
                </a:solidFill>
              </a:rPr>
              <a:t> ΑΤΜ </a:t>
            </a:r>
            <a:r>
              <a:rPr lang="en-US" sz="1600" b="1" dirty="0" smtClean="0">
                <a:solidFill>
                  <a:srgbClr val="002060"/>
                </a:solidFill>
              </a:rPr>
              <a:t>convergence sub layer</a:t>
            </a:r>
            <a:r>
              <a:rPr lang="el-GR" sz="1600" dirty="0" smtClean="0">
                <a:solidFill>
                  <a:srgbClr val="002060"/>
                </a:solidFill>
              </a:rPr>
              <a:t> </a:t>
            </a:r>
          </a:p>
          <a:p>
            <a:pPr marL="0" lvl="3"/>
            <a:r>
              <a:rPr lang="el-GR" sz="1600" dirty="0" smtClean="0">
                <a:solidFill>
                  <a:srgbClr val="002060"/>
                </a:solidFill>
              </a:rPr>
              <a:t>Το υπόστρωμα σύγκλισης </a:t>
            </a:r>
            <a:r>
              <a:rPr lang="en-US" sz="1600" dirty="0" smtClean="0">
                <a:solidFill>
                  <a:srgbClr val="002060"/>
                </a:solidFill>
              </a:rPr>
              <a:t>ATM </a:t>
            </a:r>
            <a:endParaRPr lang="el-GR" sz="1600" b="1" dirty="0" smtClean="0">
              <a:solidFill>
                <a:srgbClr val="002060"/>
              </a:solidFill>
            </a:endParaRPr>
          </a:p>
          <a:p>
            <a:pPr marL="0" lvl="3">
              <a:buFont typeface="Wingdings" pitchFamily="2" charset="2"/>
              <a:buChar char="§"/>
            </a:pPr>
            <a:r>
              <a:rPr lang="el-GR" sz="1600" b="1" dirty="0" smtClean="0">
                <a:solidFill>
                  <a:srgbClr val="002060"/>
                </a:solidFill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</a:rPr>
              <a:t>Packet convergence sub layer</a:t>
            </a:r>
            <a:r>
              <a:rPr lang="el-GR" sz="1600" dirty="0" smtClean="0">
                <a:solidFill>
                  <a:srgbClr val="002060"/>
                </a:solidFill>
              </a:rPr>
              <a:t> Το υπόστρωμα σύγκλισης </a:t>
            </a:r>
          </a:p>
          <a:p>
            <a:pPr marL="0" lvl="3"/>
            <a:r>
              <a:rPr lang="el-GR" sz="1600" dirty="0" smtClean="0">
                <a:solidFill>
                  <a:srgbClr val="002060"/>
                </a:solidFill>
              </a:rPr>
              <a:t>πακέτων </a:t>
            </a:r>
            <a:endParaRPr lang="el-GR" sz="1600" b="1" dirty="0" smtClean="0">
              <a:solidFill>
                <a:srgbClr val="002060"/>
              </a:solidFill>
            </a:endParaRPr>
          </a:p>
          <a:p>
            <a:pPr marL="0" lvl="3"/>
            <a:endParaRPr lang="el-GR" sz="1600" b="1" dirty="0" smtClean="0">
              <a:solidFill>
                <a:srgbClr val="002060"/>
              </a:solidFill>
            </a:endParaRPr>
          </a:p>
          <a:p>
            <a:pPr marL="0" lvl="3"/>
            <a:r>
              <a:rPr lang="el-GR" sz="1600" b="1" dirty="0" smtClean="0">
                <a:solidFill>
                  <a:srgbClr val="002060"/>
                </a:solidFill>
              </a:rPr>
              <a:t>Υπόστρωμα Κοινού Μέρους</a:t>
            </a:r>
          </a:p>
          <a:p>
            <a:pPr marL="0" lvl="3">
              <a:buFont typeface="Wingdings" pitchFamily="2" charset="2"/>
              <a:buChar char="§"/>
            </a:pPr>
            <a:r>
              <a:rPr lang="el-GR" sz="1600" dirty="0" smtClean="0">
                <a:solidFill>
                  <a:srgbClr val="002060"/>
                </a:solidFill>
              </a:rPr>
              <a:t> Αναγνωριστικά σύνδεσης </a:t>
            </a:r>
            <a:r>
              <a:rPr lang="en-US" sz="1600" dirty="0" smtClean="0">
                <a:solidFill>
                  <a:srgbClr val="002060"/>
                </a:solidFill>
              </a:rPr>
              <a:t>16bits (CID) </a:t>
            </a:r>
            <a:r>
              <a:rPr lang="el-GR" sz="1600" dirty="0" smtClean="0">
                <a:solidFill>
                  <a:srgbClr val="002060"/>
                </a:solidFill>
              </a:rPr>
              <a:t>για όλες τις συνδέσεις</a:t>
            </a:r>
          </a:p>
          <a:p>
            <a:pPr marL="0" lvl="3">
              <a:buFont typeface="Wingdings" pitchFamily="2" charset="2"/>
              <a:buChar char="§"/>
            </a:pPr>
            <a:r>
              <a:rPr lang="el-GR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 smtClean="0">
                <a:solidFill>
                  <a:srgbClr val="002060"/>
                </a:solidFill>
              </a:rPr>
              <a:t>MAC</a:t>
            </a:r>
            <a:r>
              <a:rPr lang="el-GR" sz="1600" dirty="0" smtClean="0">
                <a:solidFill>
                  <a:srgbClr val="002060"/>
                </a:solidFill>
              </a:rPr>
              <a:t> διεύθυνση μήκους 48</a:t>
            </a:r>
            <a:r>
              <a:rPr lang="en-US" sz="1600" dirty="0" smtClean="0">
                <a:solidFill>
                  <a:srgbClr val="002060"/>
                </a:solidFill>
              </a:rPr>
              <a:t>bits</a:t>
            </a:r>
            <a:r>
              <a:rPr lang="el-GR" sz="1600" dirty="0" smtClean="0">
                <a:solidFill>
                  <a:srgbClr val="002060"/>
                </a:solidFill>
              </a:rPr>
              <a:t> για κάθε τερματικό σταθμό</a:t>
            </a:r>
          </a:p>
          <a:p>
            <a:pPr marL="0" lvl="3"/>
            <a:endParaRPr lang="el-GR" sz="1600" b="1" dirty="0" smtClean="0">
              <a:solidFill>
                <a:srgbClr val="002060"/>
              </a:solidFill>
            </a:endParaRPr>
          </a:p>
          <a:p>
            <a:pPr marL="0" lvl="3"/>
            <a:r>
              <a:rPr lang="el-GR" sz="1600" b="1" dirty="0" smtClean="0">
                <a:solidFill>
                  <a:srgbClr val="002060"/>
                </a:solidFill>
              </a:rPr>
              <a:t>Υπόστρωμα </a:t>
            </a:r>
            <a:r>
              <a:rPr lang="el-GR" sz="1600" b="1" dirty="0" err="1" smtClean="0">
                <a:solidFill>
                  <a:srgbClr val="002060"/>
                </a:solidFill>
              </a:rPr>
              <a:t>Ιδιωτικότητας</a:t>
            </a:r>
            <a:endParaRPr lang="el-GR" sz="1600" b="1" dirty="0" smtClean="0">
              <a:solidFill>
                <a:srgbClr val="002060"/>
              </a:solidFill>
            </a:endParaRPr>
          </a:p>
          <a:p>
            <a:pPr marL="0" lvl="3">
              <a:buFont typeface="Wingdings" pitchFamily="2" charset="2"/>
              <a:buChar char="§"/>
            </a:pPr>
            <a:r>
              <a:rPr lang="el-GR" sz="1600" dirty="0" smtClean="0">
                <a:solidFill>
                  <a:srgbClr val="002060"/>
                </a:solidFill>
              </a:rPr>
              <a:t> Ανταλλαγή κλειδιών ασφαλείας,</a:t>
            </a:r>
          </a:p>
          <a:p>
            <a:pPr marL="0" lvl="3">
              <a:buFont typeface="Wingdings" pitchFamily="2" charset="2"/>
              <a:buChar char="§"/>
            </a:pPr>
            <a:r>
              <a:rPr lang="el-GR" sz="1600" dirty="0" smtClean="0">
                <a:solidFill>
                  <a:srgbClr val="002060"/>
                </a:solidFill>
              </a:rPr>
              <a:t> </a:t>
            </a:r>
            <a:r>
              <a:rPr lang="el-GR" sz="1600" dirty="0" err="1" smtClean="0">
                <a:solidFill>
                  <a:srgbClr val="002060"/>
                </a:solidFill>
              </a:rPr>
              <a:t>Αυθεντικοποίηση</a:t>
            </a:r>
            <a:r>
              <a:rPr lang="el-GR" sz="1600" dirty="0" smtClean="0">
                <a:solidFill>
                  <a:srgbClr val="002060"/>
                </a:solidFill>
              </a:rPr>
              <a:t> </a:t>
            </a:r>
          </a:p>
          <a:p>
            <a:pPr marL="0" lvl="3">
              <a:buFont typeface="Wingdings" pitchFamily="2" charset="2"/>
              <a:buChar char="§"/>
            </a:pPr>
            <a:r>
              <a:rPr lang="el-GR" sz="1600" dirty="0" smtClean="0">
                <a:solidFill>
                  <a:srgbClr val="002060"/>
                </a:solidFill>
              </a:rPr>
              <a:t> Κρυπτογράφηση (</a:t>
            </a:r>
            <a:r>
              <a:rPr lang="en-US" sz="1600" dirty="0" err="1" smtClean="0">
                <a:solidFill>
                  <a:srgbClr val="002060"/>
                </a:solidFill>
              </a:rPr>
              <a:t>TripleDES</a:t>
            </a:r>
            <a:r>
              <a:rPr lang="el-GR" sz="1600" dirty="0" smtClean="0">
                <a:solidFill>
                  <a:srgbClr val="002060"/>
                </a:solidFill>
              </a:rPr>
              <a:t>)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l-GR" sz="1600" dirty="0" smtClean="0">
                <a:solidFill>
                  <a:srgbClr val="002060"/>
                </a:solidFill>
              </a:rPr>
              <a:t>με κλειδιά μήκους 56 </a:t>
            </a:r>
            <a:r>
              <a:rPr lang="en-US" sz="1600" dirty="0" smtClean="0">
                <a:solidFill>
                  <a:srgbClr val="002060"/>
                </a:solidFill>
              </a:rPr>
              <a:t>bit</a:t>
            </a:r>
            <a:endParaRPr lang="el-GR" sz="1600" b="1" dirty="0" smtClean="0">
              <a:solidFill>
                <a:srgbClr val="002060"/>
              </a:solidFill>
            </a:endParaRPr>
          </a:p>
          <a:p>
            <a:pPr marL="0" lvl="3"/>
            <a:endParaRPr lang="el-GR" sz="1600" b="1" dirty="0" smtClean="0">
              <a:solidFill>
                <a:srgbClr val="002060"/>
              </a:solidFill>
            </a:endParaRPr>
          </a:p>
          <a:p>
            <a:pPr marL="0" lvl="3"/>
            <a:endParaRPr lang="el-GR" sz="1600" b="1" dirty="0" smtClean="0">
              <a:solidFill>
                <a:srgbClr val="002060"/>
              </a:solidFill>
            </a:endParaRPr>
          </a:p>
          <a:p>
            <a:pPr marL="0" lvl="3"/>
            <a:endParaRPr lang="el-GR" sz="1600" b="1" dirty="0" smtClean="0">
              <a:solidFill>
                <a:srgbClr val="002060"/>
              </a:solidFill>
            </a:endParaRPr>
          </a:p>
          <a:p>
            <a:pPr marL="0" lvl="3"/>
            <a:endParaRPr lang="el-GR" sz="1600" b="1" dirty="0" smtClean="0">
              <a:solidFill>
                <a:srgbClr val="002060"/>
              </a:solidFill>
            </a:endParaRPr>
          </a:p>
          <a:p>
            <a:pPr marL="0" lvl="3"/>
            <a:r>
              <a:rPr lang="el-GR" sz="1600" b="1" dirty="0" smtClean="0">
                <a:solidFill>
                  <a:srgbClr val="002060"/>
                </a:solidFill>
              </a:rPr>
              <a:t> </a:t>
            </a:r>
          </a:p>
          <a:p>
            <a:endParaRPr lang="el-GR" dirty="0">
              <a:solidFill>
                <a:srgbClr val="002060"/>
              </a:solidFill>
            </a:endParaRPr>
          </a:p>
        </p:txBody>
      </p:sp>
      <p:cxnSp>
        <p:nvCxnSpPr>
          <p:cNvPr id="9" name="8 - Γωνιακή σύνδεση"/>
          <p:cNvCxnSpPr/>
          <p:nvPr/>
        </p:nvCxnSpPr>
        <p:spPr>
          <a:xfrm flipV="1">
            <a:off x="4929190" y="928670"/>
            <a:ext cx="1000132" cy="857256"/>
          </a:xfrm>
          <a:prstGeom prst="bentConnector3">
            <a:avLst>
              <a:gd name="adj1" fmla="val 50000"/>
            </a:avLst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- Γωνιακή σύνδεση"/>
          <p:cNvCxnSpPr/>
          <p:nvPr/>
        </p:nvCxnSpPr>
        <p:spPr>
          <a:xfrm>
            <a:off x="4929190" y="2714620"/>
            <a:ext cx="1000132" cy="357190"/>
          </a:xfrm>
          <a:prstGeom prst="bentConnector3">
            <a:avLst>
              <a:gd name="adj1" fmla="val 50000"/>
            </a:avLst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- Γωνιακή σύνδεση"/>
          <p:cNvCxnSpPr/>
          <p:nvPr/>
        </p:nvCxnSpPr>
        <p:spPr>
          <a:xfrm>
            <a:off x="4929190" y="3643314"/>
            <a:ext cx="928694" cy="857256"/>
          </a:xfrm>
          <a:prstGeom prst="bentConnector3">
            <a:avLst>
              <a:gd name="adj1" fmla="val 50000"/>
            </a:avLst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-21433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l-G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Ασύρματη </a:t>
            </a:r>
            <a:r>
              <a:rPr lang="el-GR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Ευρυζωνική</a:t>
            </a:r>
            <a:r>
              <a:rPr lang="el-G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Πρόσβαση μέσω </a:t>
            </a:r>
            <a:r>
              <a:rPr lang="en-US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Wimax</a:t>
            </a:r>
            <a:endParaRPr lang="el-GR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-32" y="21429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 smtClean="0">
                <a:solidFill>
                  <a:srgbClr val="002060"/>
                </a:solidFill>
              </a:rPr>
              <a:t>B) </a:t>
            </a:r>
            <a:r>
              <a:rPr lang="el-GR" b="1" dirty="0" err="1" smtClean="0">
                <a:solidFill>
                  <a:srgbClr val="002060"/>
                </a:solidFill>
              </a:rPr>
              <a:t>Wimax</a:t>
            </a:r>
            <a:r>
              <a:rPr lang="el-GR" b="1" dirty="0" smtClean="0">
                <a:solidFill>
                  <a:srgbClr val="002060"/>
                </a:solidFill>
              </a:rPr>
              <a:t> Τεχνολογία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-32" y="57148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MAC ( Media Access Control )</a:t>
            </a:r>
            <a:r>
              <a:rPr lang="el-GR" sz="2400" b="1" dirty="0" smtClean="0">
                <a:solidFill>
                  <a:srgbClr val="FFC000"/>
                </a:solidFill>
              </a:rPr>
              <a:t> – </a:t>
            </a:r>
            <a:r>
              <a:rPr lang="en-US" sz="2400" b="1" dirty="0" smtClean="0">
                <a:solidFill>
                  <a:srgbClr val="FFC000"/>
                </a:solidFill>
              </a:rPr>
              <a:t>PDU</a:t>
            </a:r>
            <a:r>
              <a:rPr lang="el-GR" sz="2400" b="1" dirty="0" smtClean="0">
                <a:solidFill>
                  <a:srgbClr val="FFC000"/>
                </a:solidFill>
              </a:rPr>
              <a:t> (</a:t>
            </a:r>
            <a:r>
              <a:rPr lang="en-US" sz="2400" dirty="0" smtClean="0">
                <a:solidFill>
                  <a:srgbClr val="FFC000"/>
                </a:solidFill>
              </a:rPr>
              <a:t>Protocol Data Unit </a:t>
            </a:r>
            <a:r>
              <a:rPr lang="el-GR" sz="2400" b="1" dirty="0" smtClean="0">
                <a:solidFill>
                  <a:srgbClr val="FFC000"/>
                </a:solidFill>
              </a:rPr>
              <a:t>)</a:t>
            </a:r>
            <a:endParaRPr lang="en-US" sz="2400" b="1" dirty="0" smtClean="0">
              <a:solidFill>
                <a:srgbClr val="FFC000"/>
              </a:solidFill>
            </a:endParaRPr>
          </a:p>
        </p:txBody>
      </p:sp>
      <p:pic>
        <p:nvPicPr>
          <p:cNvPr id="8194" name="Picture 2" descr="C:\Ptyxiaki - Wimax\photos\mac pd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3857628"/>
            <a:ext cx="5214974" cy="2892681"/>
          </a:xfrm>
          <a:prstGeom prst="rect">
            <a:avLst/>
          </a:prstGeom>
          <a:noFill/>
        </p:spPr>
      </p:pic>
      <p:sp>
        <p:nvSpPr>
          <p:cNvPr id="8" name="7 - TextBox"/>
          <p:cNvSpPr txBox="1"/>
          <p:nvPr/>
        </p:nvSpPr>
        <p:spPr>
          <a:xfrm>
            <a:off x="0" y="1000108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l-GR" dirty="0" smtClean="0">
                <a:solidFill>
                  <a:srgbClr val="002060"/>
                </a:solidFill>
              </a:rPr>
              <a:t>Είναι η μονάδα δεδομένων που </a:t>
            </a:r>
            <a:r>
              <a:rPr lang="el-GR" dirty="0" err="1" smtClean="0">
                <a:solidFill>
                  <a:srgbClr val="002060"/>
                </a:solidFill>
              </a:rPr>
              <a:t>ανταλλάσεται</a:t>
            </a:r>
            <a:r>
              <a:rPr lang="el-GR" dirty="0" smtClean="0">
                <a:solidFill>
                  <a:srgbClr val="002060"/>
                </a:solidFill>
              </a:rPr>
              <a:t> μεταξύ των </a:t>
            </a:r>
            <a:r>
              <a:rPr lang="en-US" dirty="0" smtClean="0">
                <a:solidFill>
                  <a:srgbClr val="002060"/>
                </a:solidFill>
              </a:rPr>
              <a:t>MAC</a:t>
            </a:r>
            <a:r>
              <a:rPr lang="el-GR" dirty="0" smtClean="0">
                <a:solidFill>
                  <a:srgbClr val="002060"/>
                </a:solidFill>
              </a:rPr>
              <a:t> επιπέδων του σταθμού βάσης (</a:t>
            </a:r>
            <a:r>
              <a:rPr lang="en-US" dirty="0" smtClean="0">
                <a:solidFill>
                  <a:srgbClr val="002060"/>
                </a:solidFill>
              </a:rPr>
              <a:t>BS</a:t>
            </a:r>
            <a:r>
              <a:rPr lang="el-GR" dirty="0" smtClean="0">
                <a:solidFill>
                  <a:srgbClr val="002060"/>
                </a:solidFill>
              </a:rPr>
              <a:t>) και των τερματικών σταθμών (</a:t>
            </a:r>
            <a:r>
              <a:rPr lang="en-US" dirty="0" smtClean="0">
                <a:solidFill>
                  <a:srgbClr val="002060"/>
                </a:solidFill>
              </a:rPr>
              <a:t>SS</a:t>
            </a:r>
            <a:r>
              <a:rPr lang="el-GR" dirty="0" smtClean="0">
                <a:solidFill>
                  <a:srgbClr val="002060"/>
                </a:solidFill>
              </a:rPr>
              <a:t>)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l-GR" dirty="0" smtClean="0">
                <a:solidFill>
                  <a:srgbClr val="002060"/>
                </a:solidFill>
              </a:rPr>
              <a:t> Αποτελείται από </a:t>
            </a:r>
            <a:r>
              <a:rPr lang="en-US" dirty="0" smtClean="0">
                <a:solidFill>
                  <a:srgbClr val="002060"/>
                </a:solidFill>
              </a:rPr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el-GR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K</a:t>
            </a:r>
            <a:r>
              <a:rPr lang="el-GR" dirty="0" err="1" smtClean="0">
                <a:solidFill>
                  <a:srgbClr val="002060"/>
                </a:solidFill>
              </a:rPr>
              <a:t>εφαλίδα</a:t>
            </a:r>
            <a:r>
              <a:rPr lang="el-GR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MAC</a:t>
            </a:r>
            <a:r>
              <a:rPr lang="el-GR" dirty="0" smtClean="0">
                <a:solidFill>
                  <a:srgbClr val="002060"/>
                </a:solidFill>
              </a:rPr>
              <a:t> σταθερού μήκους,</a:t>
            </a:r>
          </a:p>
          <a:p>
            <a:pPr lvl="2">
              <a:buFont typeface="Arial" pitchFamily="34" charset="0"/>
              <a:buChar char="•"/>
            </a:pPr>
            <a:r>
              <a:rPr lang="el-GR" dirty="0" smtClean="0">
                <a:solidFill>
                  <a:srgbClr val="002060"/>
                </a:solidFill>
              </a:rPr>
              <a:t> Γενική κεφαλίδα</a:t>
            </a:r>
          </a:p>
          <a:p>
            <a:pPr lvl="2">
              <a:buFont typeface="Arial" pitchFamily="34" charset="0"/>
              <a:buChar char="•"/>
            </a:pPr>
            <a:r>
              <a:rPr lang="el-GR" dirty="0" smtClean="0">
                <a:solidFill>
                  <a:srgbClr val="002060"/>
                </a:solidFill>
              </a:rPr>
              <a:t> Κεφαλίδα αίτησης εύρους ζώνης</a:t>
            </a:r>
          </a:p>
          <a:p>
            <a:pPr lvl="2">
              <a:buFont typeface="Arial" pitchFamily="34" charset="0"/>
              <a:buChar char="•"/>
            </a:pPr>
            <a:endParaRPr lang="en-US" dirty="0" smtClean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l-GR" dirty="0" smtClean="0">
                <a:solidFill>
                  <a:srgbClr val="002060"/>
                </a:solidFill>
              </a:rPr>
              <a:t> Ένα ωφέλιμο φορτίο μεταβλητού μήκους,</a:t>
            </a:r>
          </a:p>
          <a:p>
            <a:pPr lvl="1"/>
            <a:endParaRPr lang="el-GR" dirty="0" smtClean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l-GR" dirty="0" smtClean="0">
                <a:solidFill>
                  <a:srgbClr val="002060"/>
                </a:solidFill>
              </a:rPr>
              <a:t> Έναν προαιρετικό κυκλικό έλεγχο πλεονασμού (</a:t>
            </a:r>
            <a:r>
              <a:rPr lang="en-US" dirty="0" smtClean="0">
                <a:solidFill>
                  <a:srgbClr val="002060"/>
                </a:solidFill>
              </a:rPr>
              <a:t>Cyclic</a:t>
            </a:r>
            <a:r>
              <a:rPr lang="el-GR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Redundancy Check</a:t>
            </a:r>
            <a:r>
              <a:rPr lang="el-GR" dirty="0" smtClean="0">
                <a:solidFill>
                  <a:srgbClr val="002060"/>
                </a:solidFill>
              </a:rPr>
              <a:t> )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-21433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l-G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Ασύρματη </a:t>
            </a:r>
            <a:r>
              <a:rPr lang="el-GR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Ευρυζωνική</a:t>
            </a:r>
            <a:r>
              <a:rPr lang="el-G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Πρόσβαση μέσω </a:t>
            </a:r>
            <a:r>
              <a:rPr lang="en-US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Wimax</a:t>
            </a:r>
            <a:endParaRPr lang="el-GR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-32" y="21429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 smtClean="0">
                <a:solidFill>
                  <a:srgbClr val="002060"/>
                </a:solidFill>
              </a:rPr>
              <a:t>B) </a:t>
            </a:r>
            <a:r>
              <a:rPr lang="el-GR" b="1" dirty="0" err="1" smtClean="0">
                <a:solidFill>
                  <a:srgbClr val="002060"/>
                </a:solidFill>
              </a:rPr>
              <a:t>Wimax</a:t>
            </a:r>
            <a:r>
              <a:rPr lang="el-GR" b="1" dirty="0" smtClean="0">
                <a:solidFill>
                  <a:srgbClr val="002060"/>
                </a:solidFill>
              </a:rPr>
              <a:t> Τεχνολογία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-32" y="57148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QOS ( Quality of Service )</a:t>
            </a:r>
            <a:r>
              <a:rPr lang="el-GR" sz="2400" b="1" dirty="0" smtClean="0">
                <a:solidFill>
                  <a:srgbClr val="FFC000"/>
                </a:solidFill>
              </a:rPr>
              <a:t> - Κατηγορίες</a:t>
            </a:r>
            <a:endParaRPr lang="en-US" sz="2400" b="1" dirty="0" smtClean="0">
              <a:solidFill>
                <a:srgbClr val="FFC000"/>
              </a:solidFill>
            </a:endParaRPr>
          </a:p>
        </p:txBody>
      </p:sp>
      <p:pic>
        <p:nvPicPr>
          <p:cNvPr id="9218" name="Picture 2" descr="C:\Ptyxiaki - Wimax\photos\802.16e QoS Class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72523"/>
            <a:ext cx="7572428" cy="5785477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-21433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l-G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Ασύρματη </a:t>
            </a:r>
            <a:r>
              <a:rPr lang="el-GR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Ευρυζωνική</a:t>
            </a:r>
            <a:r>
              <a:rPr lang="el-G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Πρόσβαση μέσω </a:t>
            </a:r>
            <a:r>
              <a:rPr lang="en-US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Wimax</a:t>
            </a:r>
            <a:endParaRPr lang="el-GR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-32" y="21429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 smtClean="0">
                <a:solidFill>
                  <a:srgbClr val="002060"/>
                </a:solidFill>
              </a:rPr>
              <a:t>B) </a:t>
            </a:r>
            <a:r>
              <a:rPr lang="el-GR" b="1" dirty="0" err="1" smtClean="0">
                <a:solidFill>
                  <a:srgbClr val="002060"/>
                </a:solidFill>
              </a:rPr>
              <a:t>Wimax</a:t>
            </a:r>
            <a:r>
              <a:rPr lang="el-GR" b="1" dirty="0" smtClean="0">
                <a:solidFill>
                  <a:srgbClr val="002060"/>
                </a:solidFill>
              </a:rPr>
              <a:t> Τεχνολογία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-32" y="57148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QOS ( Quality of Service )</a:t>
            </a:r>
            <a:r>
              <a:rPr lang="el-GR" sz="2400" b="1" dirty="0" smtClean="0">
                <a:solidFill>
                  <a:srgbClr val="FFC000"/>
                </a:solidFill>
              </a:rPr>
              <a:t> - Διαδικασία</a:t>
            </a:r>
            <a:endParaRPr lang="en-US" sz="2400" b="1" dirty="0" smtClean="0">
              <a:solidFill>
                <a:srgbClr val="FFC000"/>
              </a:solidFill>
            </a:endParaRPr>
          </a:p>
        </p:txBody>
      </p:sp>
      <p:pic>
        <p:nvPicPr>
          <p:cNvPr id="6" name="5 - Εικόνα" descr="Figure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571612"/>
            <a:ext cx="685804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TextBox"/>
          <p:cNvSpPr txBox="1"/>
          <p:nvPr/>
        </p:nvSpPr>
        <p:spPr>
          <a:xfrm>
            <a:off x="0" y="100010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l-GR" b="1" dirty="0" smtClean="0">
                <a:solidFill>
                  <a:srgbClr val="002060"/>
                </a:solidFill>
              </a:rPr>
              <a:t> Διαδικασία παροχής ποιότητας υπηρεσίας μεταξύ ενός τερματικού σταθμού και ενός σταθμού βάσης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Εικόνα" descr="switched array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976" y="4000504"/>
            <a:ext cx="342902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Ορθογώνιο"/>
          <p:cNvSpPr/>
          <p:nvPr/>
        </p:nvSpPr>
        <p:spPr>
          <a:xfrm>
            <a:off x="0" y="-21433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l-G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Ασύρματη </a:t>
            </a:r>
            <a:r>
              <a:rPr lang="el-GR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Ευρυζωνική</a:t>
            </a:r>
            <a:r>
              <a:rPr lang="el-G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Πρόσβαση μέσω </a:t>
            </a:r>
            <a:r>
              <a:rPr lang="en-US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Wimax</a:t>
            </a:r>
            <a:endParaRPr lang="el-GR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-32" y="21429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 smtClean="0">
                <a:solidFill>
                  <a:srgbClr val="002060"/>
                </a:solidFill>
              </a:rPr>
              <a:t>B) </a:t>
            </a:r>
            <a:r>
              <a:rPr lang="el-GR" b="1" dirty="0" err="1" smtClean="0">
                <a:solidFill>
                  <a:srgbClr val="002060"/>
                </a:solidFill>
              </a:rPr>
              <a:t>Wimax</a:t>
            </a:r>
            <a:r>
              <a:rPr lang="el-GR" b="1" dirty="0" smtClean="0">
                <a:solidFill>
                  <a:srgbClr val="002060"/>
                </a:solidFill>
              </a:rPr>
              <a:t> Τεχνολογία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-32" y="57148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AAS ( Adaptive Antenna Systems )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0" y="1214422"/>
            <a:ext cx="778671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002060"/>
                </a:solidFill>
              </a:rPr>
              <a:t>Χωρίζονται στις κατηγορίες </a:t>
            </a:r>
            <a:r>
              <a:rPr lang="en-US" b="1" dirty="0" smtClean="0">
                <a:solidFill>
                  <a:srgbClr val="002060"/>
                </a:solidFill>
              </a:rPr>
              <a:t>: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l-GR" dirty="0" smtClean="0">
                <a:solidFill>
                  <a:srgbClr val="002060"/>
                </a:solidFill>
              </a:rPr>
              <a:t>Κεραίες μεταγωγής λοβών ( </a:t>
            </a:r>
            <a:r>
              <a:rPr lang="en-US" dirty="0" smtClean="0">
                <a:solidFill>
                  <a:srgbClr val="002060"/>
                </a:solidFill>
              </a:rPr>
              <a:t>switched beam antennas </a:t>
            </a:r>
            <a:r>
              <a:rPr lang="el-GR" dirty="0" smtClean="0">
                <a:solidFill>
                  <a:srgbClr val="002060"/>
                </a:solidFill>
              </a:rPr>
              <a:t>)</a:t>
            </a:r>
            <a:endParaRPr lang="en-US" dirty="0" smtClean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q"/>
            </a:pPr>
            <a:endParaRPr lang="en-US" dirty="0" smtClean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q"/>
            </a:pPr>
            <a:endParaRPr lang="en-US" dirty="0" smtClean="0">
              <a:solidFill>
                <a:srgbClr val="002060"/>
              </a:solidFill>
            </a:endParaRPr>
          </a:p>
          <a:p>
            <a:pPr lvl="1"/>
            <a:endParaRPr lang="en-US" dirty="0" smtClean="0">
              <a:solidFill>
                <a:srgbClr val="002060"/>
              </a:solidFill>
            </a:endParaRPr>
          </a:p>
          <a:p>
            <a:pPr lvl="1"/>
            <a:endParaRPr lang="en-US" dirty="0" smtClean="0">
              <a:solidFill>
                <a:srgbClr val="002060"/>
              </a:solidFill>
            </a:endParaRPr>
          </a:p>
          <a:p>
            <a:pPr lvl="1"/>
            <a:endParaRPr lang="en-US" dirty="0" smtClean="0">
              <a:solidFill>
                <a:srgbClr val="002060"/>
              </a:solidFill>
            </a:endParaRPr>
          </a:p>
          <a:p>
            <a:pPr lvl="1" algn="r">
              <a:buFont typeface="Wingdings" pitchFamily="2" charset="2"/>
              <a:buChar char="q"/>
            </a:pPr>
            <a:endParaRPr lang="en-US" dirty="0" smtClean="0">
              <a:solidFill>
                <a:srgbClr val="002060"/>
              </a:solidFill>
            </a:endParaRPr>
          </a:p>
          <a:p>
            <a:pPr lvl="1" algn="r"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l-GR" dirty="0" smtClean="0">
                <a:solidFill>
                  <a:srgbClr val="002060"/>
                </a:solidFill>
              </a:rPr>
              <a:t>Κεραίες με στροφή φάσης ( </a:t>
            </a:r>
            <a:r>
              <a:rPr lang="en-US" dirty="0" smtClean="0">
                <a:solidFill>
                  <a:srgbClr val="002060"/>
                </a:solidFill>
              </a:rPr>
              <a:t>phased array </a:t>
            </a:r>
            <a:r>
              <a:rPr lang="el-GR" dirty="0" smtClean="0">
                <a:solidFill>
                  <a:srgbClr val="002060"/>
                </a:solidFill>
              </a:rPr>
              <a:t>)</a:t>
            </a:r>
            <a:endParaRPr lang="en-US" dirty="0" smtClean="0">
              <a:solidFill>
                <a:srgbClr val="002060"/>
              </a:solidFill>
            </a:endParaRPr>
          </a:p>
          <a:p>
            <a:pPr lvl="1"/>
            <a:endParaRPr lang="en-US" dirty="0" smtClean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q"/>
            </a:pPr>
            <a:endParaRPr lang="en-US" dirty="0" smtClean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q"/>
            </a:pPr>
            <a:endParaRPr lang="en-US" dirty="0" smtClean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q"/>
            </a:pPr>
            <a:endParaRPr lang="en-US" dirty="0" smtClean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q"/>
            </a:pPr>
            <a:endParaRPr lang="en-US" dirty="0" smtClean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q"/>
            </a:pPr>
            <a:endParaRPr lang="en-US" dirty="0" smtClean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q"/>
            </a:pPr>
            <a:endParaRPr lang="en-US" dirty="0" smtClean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q"/>
            </a:pPr>
            <a:endParaRPr lang="en-US" dirty="0" smtClean="0">
              <a:solidFill>
                <a:srgbClr val="002060"/>
              </a:solidFill>
            </a:endParaRPr>
          </a:p>
          <a:p>
            <a:pPr lvl="1"/>
            <a:endParaRPr lang="el-GR" dirty="0" smtClean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l-GR" dirty="0" smtClean="0">
                <a:solidFill>
                  <a:srgbClr val="002060"/>
                </a:solidFill>
              </a:rPr>
              <a:t>Κεραίες με προσαρμοζόμενο διάγραμμα ακτινοβολίας ( </a:t>
            </a:r>
            <a:r>
              <a:rPr lang="en-US" dirty="0" smtClean="0">
                <a:solidFill>
                  <a:srgbClr val="002060"/>
                </a:solidFill>
              </a:rPr>
              <a:t>adaptive array </a:t>
            </a:r>
            <a:r>
              <a:rPr lang="el-GR" dirty="0" smtClean="0">
                <a:solidFill>
                  <a:srgbClr val="002060"/>
                </a:solidFill>
              </a:rPr>
              <a:t>)</a:t>
            </a:r>
          </a:p>
          <a:p>
            <a:pPr lvl="0"/>
            <a:endParaRPr lang="el-GR" dirty="0">
              <a:solidFill>
                <a:srgbClr val="002060"/>
              </a:solidFill>
            </a:endParaRPr>
          </a:p>
        </p:txBody>
      </p:sp>
      <p:pic>
        <p:nvPicPr>
          <p:cNvPr id="8" name="7 - Εικόνα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1071546"/>
            <a:ext cx="268515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- Εικόνα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214554"/>
            <a:ext cx="1981200" cy="312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-21433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l-G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Ασύρματη </a:t>
            </a:r>
            <a:r>
              <a:rPr lang="el-GR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Ευρυζωνική</a:t>
            </a:r>
            <a:r>
              <a:rPr lang="el-G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Πρόσβαση μέσω </a:t>
            </a:r>
            <a:r>
              <a:rPr lang="en-US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Wimax</a:t>
            </a:r>
            <a:endParaRPr lang="el-GR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-32" y="21429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 smtClean="0">
                <a:solidFill>
                  <a:srgbClr val="002060"/>
                </a:solidFill>
              </a:rPr>
              <a:t>B) </a:t>
            </a:r>
            <a:r>
              <a:rPr lang="el-GR" b="1" dirty="0" err="1" smtClean="0">
                <a:solidFill>
                  <a:srgbClr val="002060"/>
                </a:solidFill>
              </a:rPr>
              <a:t>Wimax</a:t>
            </a:r>
            <a:r>
              <a:rPr lang="el-GR" b="1" dirty="0" smtClean="0">
                <a:solidFill>
                  <a:srgbClr val="002060"/>
                </a:solidFill>
              </a:rPr>
              <a:t> Τεχνολογία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-32" y="57148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MIMO ( Multiple Input Multiple Output )</a:t>
            </a:r>
          </a:p>
        </p:txBody>
      </p:sp>
      <p:pic>
        <p:nvPicPr>
          <p:cNvPr id="7" name="6 - Εικόνα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1285860"/>
            <a:ext cx="914403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TextBox"/>
          <p:cNvSpPr txBox="1"/>
          <p:nvPr/>
        </p:nvSpPr>
        <p:spPr>
          <a:xfrm>
            <a:off x="0" y="3929066"/>
            <a:ext cx="82867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002060"/>
                </a:solidFill>
              </a:rPr>
              <a:t>Σύστημα ΜΙΜΟ με Ν κεραίες στον πομπό και Μ κεραίες στον δέκτη</a:t>
            </a:r>
          </a:p>
          <a:p>
            <a:endParaRPr lang="el-GR" b="1" dirty="0" smtClean="0">
              <a:solidFill>
                <a:srgbClr val="002060"/>
              </a:solidFill>
            </a:endParaRPr>
          </a:p>
          <a:p>
            <a:r>
              <a:rPr lang="el-GR" b="1" dirty="0" smtClean="0">
                <a:solidFill>
                  <a:srgbClr val="002060"/>
                </a:solidFill>
              </a:rPr>
              <a:t>Στόχος είναι η βελτίωση </a:t>
            </a:r>
            <a:r>
              <a:rPr lang="en-US" b="1" dirty="0" smtClean="0">
                <a:solidFill>
                  <a:srgbClr val="002060"/>
                </a:solidFill>
              </a:rPr>
              <a:t>:</a:t>
            </a:r>
          </a:p>
          <a:p>
            <a:pPr lvl="1">
              <a:buFont typeface="Wingdings" pitchFamily="2" charset="2"/>
              <a:buChar char="q"/>
            </a:pPr>
            <a:r>
              <a:rPr lang="el-GR" dirty="0" smtClean="0">
                <a:solidFill>
                  <a:srgbClr val="002060"/>
                </a:solidFill>
              </a:rPr>
              <a:t> Ποιότητας (</a:t>
            </a:r>
            <a:r>
              <a:rPr lang="en-US" dirty="0" smtClean="0">
                <a:solidFill>
                  <a:srgbClr val="002060"/>
                </a:solidFill>
              </a:rPr>
              <a:t>bit error rate</a:t>
            </a:r>
            <a:r>
              <a:rPr lang="el-GR" dirty="0" smtClean="0">
                <a:solidFill>
                  <a:srgbClr val="002060"/>
                </a:solidFill>
              </a:rPr>
              <a:t>) </a:t>
            </a:r>
          </a:p>
          <a:p>
            <a:pPr lvl="1">
              <a:buFont typeface="Wingdings" pitchFamily="2" charset="2"/>
              <a:buChar char="q"/>
            </a:pPr>
            <a:r>
              <a:rPr lang="el-GR" dirty="0" smtClean="0">
                <a:solidFill>
                  <a:srgbClr val="002060"/>
                </a:solidFill>
              </a:rPr>
              <a:t> Ρυθμού μετάδοσης των δεδομένων (</a:t>
            </a:r>
            <a:r>
              <a:rPr lang="en-US" dirty="0" smtClean="0">
                <a:solidFill>
                  <a:srgbClr val="002060"/>
                </a:solidFill>
              </a:rPr>
              <a:t>bits</a:t>
            </a:r>
            <a:r>
              <a:rPr lang="el-GR" dirty="0" smtClean="0">
                <a:solidFill>
                  <a:srgbClr val="002060"/>
                </a:solidFill>
              </a:rPr>
              <a:t>/</a:t>
            </a:r>
            <a:r>
              <a:rPr lang="en-US" dirty="0" smtClean="0">
                <a:solidFill>
                  <a:srgbClr val="002060"/>
                </a:solidFill>
              </a:rPr>
              <a:t>sec</a:t>
            </a:r>
            <a:r>
              <a:rPr lang="el-GR" dirty="0" smtClean="0">
                <a:solidFill>
                  <a:srgbClr val="002060"/>
                </a:solidFill>
              </a:rPr>
              <a:t>)</a:t>
            </a:r>
          </a:p>
          <a:p>
            <a:pPr lvl="1">
              <a:buFont typeface="Wingdings" pitchFamily="2" charset="2"/>
              <a:buChar char="q"/>
            </a:pPr>
            <a:endParaRPr lang="el-GR" dirty="0" smtClean="0">
              <a:solidFill>
                <a:srgbClr val="002060"/>
              </a:solidFill>
            </a:endParaRPr>
          </a:p>
          <a:p>
            <a:r>
              <a:rPr lang="el-GR" b="1" dirty="0" smtClean="0">
                <a:solidFill>
                  <a:srgbClr val="002060"/>
                </a:solidFill>
              </a:rPr>
              <a:t>Χρησιμοποιείται ταυτόχρονη επεξεργασία του σήματος </a:t>
            </a:r>
            <a:r>
              <a:rPr lang="en-US" b="1" dirty="0" smtClean="0">
                <a:solidFill>
                  <a:srgbClr val="002060"/>
                </a:solidFill>
              </a:rPr>
              <a:t>:</a:t>
            </a:r>
            <a:endParaRPr lang="el-GR" b="1" dirty="0" smtClean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l-GR" dirty="0" smtClean="0">
                <a:solidFill>
                  <a:srgbClr val="002060"/>
                </a:solidFill>
              </a:rPr>
              <a:t>στο πεδίο του χώρου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l-GR" dirty="0" smtClean="0">
                <a:solidFill>
                  <a:srgbClr val="002060"/>
                </a:solidFill>
              </a:rPr>
              <a:t>(</a:t>
            </a:r>
            <a:r>
              <a:rPr lang="en-US" dirty="0" smtClean="0">
                <a:solidFill>
                  <a:srgbClr val="002060"/>
                </a:solidFill>
              </a:rPr>
              <a:t>space</a:t>
            </a:r>
            <a:r>
              <a:rPr lang="el-GR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processing</a:t>
            </a:r>
            <a:r>
              <a:rPr lang="el-GR" dirty="0" smtClean="0">
                <a:solidFill>
                  <a:srgbClr val="002060"/>
                </a:solidFill>
              </a:rPr>
              <a:t> )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l-GR" dirty="0" smtClean="0">
                <a:solidFill>
                  <a:srgbClr val="002060"/>
                </a:solidFill>
              </a:rPr>
              <a:t>στο πεδίο του χρόνου (</a:t>
            </a:r>
            <a:r>
              <a:rPr lang="en-US" dirty="0" smtClean="0">
                <a:solidFill>
                  <a:srgbClr val="002060"/>
                </a:solidFill>
              </a:rPr>
              <a:t>time processing</a:t>
            </a:r>
            <a:r>
              <a:rPr lang="el-GR" dirty="0" smtClean="0">
                <a:solidFill>
                  <a:srgbClr val="002060"/>
                </a:solidFill>
              </a:rPr>
              <a:t>)</a:t>
            </a:r>
            <a:endParaRPr lang="el-G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-21433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l-G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Ασύρματη </a:t>
            </a:r>
            <a:r>
              <a:rPr lang="el-GR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Ευρυζωνική</a:t>
            </a:r>
            <a:r>
              <a:rPr lang="el-G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Πρόσβαση μέσω </a:t>
            </a:r>
            <a:r>
              <a:rPr lang="en-US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Wimax</a:t>
            </a:r>
            <a:endParaRPr lang="el-GR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-32" y="21429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 smtClean="0">
                <a:solidFill>
                  <a:srgbClr val="002060"/>
                </a:solidFill>
              </a:rPr>
              <a:t>B) </a:t>
            </a:r>
            <a:r>
              <a:rPr lang="el-GR" b="1" dirty="0" err="1" smtClean="0">
                <a:solidFill>
                  <a:srgbClr val="002060"/>
                </a:solidFill>
              </a:rPr>
              <a:t>Wimax</a:t>
            </a:r>
            <a:r>
              <a:rPr lang="el-GR" b="1" dirty="0" smtClean="0">
                <a:solidFill>
                  <a:srgbClr val="002060"/>
                </a:solidFill>
              </a:rPr>
              <a:t> Τεχνολογία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-32" y="57148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MIMO ( Multiple Input Multiple Output )</a:t>
            </a:r>
          </a:p>
        </p:txBody>
      </p:sp>
      <p:pic>
        <p:nvPicPr>
          <p:cNvPr id="2050" name="Picture 2" descr="C:\Ptyxiaki - Wimax\photos\MIMO_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2714620"/>
            <a:ext cx="8929750" cy="3828630"/>
          </a:xfrm>
          <a:prstGeom prst="rect">
            <a:avLst/>
          </a:prstGeom>
          <a:noFill/>
        </p:spPr>
      </p:pic>
      <p:sp>
        <p:nvSpPr>
          <p:cNvPr id="9" name="8 - TextBox"/>
          <p:cNvSpPr txBox="1"/>
          <p:nvPr/>
        </p:nvSpPr>
        <p:spPr>
          <a:xfrm>
            <a:off x="0" y="1308730"/>
            <a:ext cx="79296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002060"/>
                </a:solidFill>
              </a:rPr>
              <a:t>Υλοποιούνται με </a:t>
            </a:r>
            <a:r>
              <a:rPr lang="en-US" b="1" dirty="0" smtClean="0">
                <a:solidFill>
                  <a:srgbClr val="002060"/>
                </a:solidFill>
              </a:rPr>
              <a:t>: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 Spatial multiplexing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 Space</a:t>
            </a:r>
            <a:r>
              <a:rPr lang="el-GR" dirty="0" smtClean="0">
                <a:solidFill>
                  <a:srgbClr val="002060"/>
                </a:solidFill>
              </a:rPr>
              <a:t>-</a:t>
            </a:r>
            <a:r>
              <a:rPr lang="en-US" dirty="0" smtClean="0">
                <a:solidFill>
                  <a:srgbClr val="002060"/>
                </a:solidFill>
              </a:rPr>
              <a:t>Time Coding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Beamforming</a:t>
            </a:r>
            <a:endParaRPr lang="en-US" dirty="0" smtClean="0">
              <a:solidFill>
                <a:srgbClr val="002060"/>
              </a:solidFill>
            </a:endParaRPr>
          </a:p>
          <a:p>
            <a:endParaRPr lang="el-G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-21433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l-G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Ασύρματη </a:t>
            </a:r>
            <a:r>
              <a:rPr lang="el-GR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Ευρυζωνική</a:t>
            </a:r>
            <a:r>
              <a:rPr lang="el-G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Πρόσβαση μέσω </a:t>
            </a:r>
            <a:r>
              <a:rPr lang="en-US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Wimax</a:t>
            </a:r>
            <a:endParaRPr lang="el-GR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-32" y="21429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 smtClean="0">
                <a:solidFill>
                  <a:srgbClr val="002060"/>
                </a:solidFill>
              </a:rPr>
              <a:t>Γ) Μελέτη και Παρακολούθηση Υλοποίησης Ασύρματου ΜΑΝ στο ΠΣΔ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-32" y="57148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>
                <a:solidFill>
                  <a:srgbClr val="FFC000"/>
                </a:solidFill>
              </a:rPr>
              <a:t>Χάρτης Σημείων</a:t>
            </a:r>
            <a:r>
              <a:rPr lang="en-US" sz="2400" b="1" dirty="0" smtClean="0">
                <a:solidFill>
                  <a:srgbClr val="FFC000"/>
                </a:solidFill>
              </a:rPr>
              <a:t> – </a:t>
            </a:r>
            <a:r>
              <a:rPr lang="el-GR" sz="2400" b="1" dirty="0" smtClean="0">
                <a:solidFill>
                  <a:srgbClr val="FFC000"/>
                </a:solidFill>
              </a:rPr>
              <a:t>Διάγραμμα Δικτύου</a:t>
            </a:r>
            <a:endParaRPr lang="en-US" sz="2400" b="1" dirty="0" smtClean="0">
              <a:solidFill>
                <a:srgbClr val="FFC000"/>
              </a:solidFill>
            </a:endParaRPr>
          </a:p>
        </p:txBody>
      </p:sp>
      <p:pic>
        <p:nvPicPr>
          <p:cNvPr id="1026" name="Picture 2" descr="C:\---) Wifi Network - Korin8ia\TMHMATIKH PARALABI\m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25451"/>
            <a:ext cx="9144032" cy="5832573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-32" y="1880234"/>
            <a:ext cx="714380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l-GR" dirty="0" smtClean="0">
                <a:solidFill>
                  <a:srgbClr val="002060"/>
                </a:solidFill>
              </a:rPr>
              <a:t> Δεκαπέντε (15) σχολικές/διοικητικές μονάδες του ΠΣΔ</a:t>
            </a:r>
          </a:p>
          <a:p>
            <a:pPr>
              <a:buFont typeface="Wingdings" pitchFamily="2" charset="2"/>
              <a:buChar char="q"/>
            </a:pPr>
            <a:r>
              <a:rPr lang="el-GR" dirty="0" smtClean="0">
                <a:solidFill>
                  <a:srgbClr val="002060"/>
                </a:solidFill>
              </a:rPr>
              <a:t> Ένας (1) κεντρικός δρομολογητής</a:t>
            </a:r>
          </a:p>
          <a:p>
            <a:pPr>
              <a:buFont typeface="Wingdings" pitchFamily="2" charset="2"/>
              <a:buChar char="q"/>
            </a:pPr>
            <a:r>
              <a:rPr lang="el-GR" dirty="0" smtClean="0">
                <a:solidFill>
                  <a:srgbClr val="002060"/>
                </a:solidFill>
              </a:rPr>
              <a:t> Τερματικοί </a:t>
            </a:r>
            <a:r>
              <a:rPr lang="el-GR" dirty="0" err="1" smtClean="0">
                <a:solidFill>
                  <a:srgbClr val="002060"/>
                </a:solidFill>
              </a:rPr>
              <a:t>μεταγωγείς</a:t>
            </a:r>
            <a:r>
              <a:rPr lang="el-GR" dirty="0" smtClean="0">
                <a:solidFill>
                  <a:srgbClr val="002060"/>
                </a:solidFill>
              </a:rPr>
              <a:t> σε κάθε σχολική/διοικητική μονάδα</a:t>
            </a:r>
          </a:p>
          <a:p>
            <a:pPr>
              <a:buFont typeface="Wingdings" pitchFamily="2" charset="2"/>
              <a:buChar char="q"/>
            </a:pPr>
            <a:r>
              <a:rPr lang="el-GR" dirty="0" smtClean="0">
                <a:solidFill>
                  <a:srgbClr val="002060"/>
                </a:solidFill>
              </a:rPr>
              <a:t> Χρήση </a:t>
            </a:r>
            <a:r>
              <a:rPr lang="en-US" dirty="0" smtClean="0">
                <a:solidFill>
                  <a:srgbClr val="002060"/>
                </a:solidFill>
              </a:rPr>
              <a:t>VLAN</a:t>
            </a:r>
            <a:r>
              <a:rPr lang="el-GR" dirty="0" smtClean="0">
                <a:solidFill>
                  <a:srgbClr val="002060"/>
                </a:solidFill>
              </a:rPr>
              <a:t> για δημιουργία </a:t>
            </a:r>
            <a:r>
              <a:rPr lang="en-US" dirty="0" smtClean="0">
                <a:solidFill>
                  <a:srgbClr val="002060"/>
                </a:solidFill>
              </a:rPr>
              <a:t>PTP </a:t>
            </a:r>
            <a:r>
              <a:rPr lang="el-GR" dirty="0" smtClean="0">
                <a:solidFill>
                  <a:srgbClr val="002060"/>
                </a:solidFill>
              </a:rPr>
              <a:t>συνδέσεων μεταξύ του κεντρικού δρομολογητή και των τερματικών </a:t>
            </a:r>
            <a:r>
              <a:rPr lang="el-GR" dirty="0" err="1" smtClean="0">
                <a:solidFill>
                  <a:srgbClr val="002060"/>
                </a:solidFill>
              </a:rPr>
              <a:t>μεταγωγέων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el-G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-21433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l-G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Ασύρματη </a:t>
            </a:r>
            <a:r>
              <a:rPr lang="el-GR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Ευρυζωνική</a:t>
            </a:r>
            <a:r>
              <a:rPr lang="el-G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Πρόσβαση μέσω </a:t>
            </a:r>
            <a:r>
              <a:rPr lang="en-US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Wimax</a:t>
            </a:r>
            <a:endParaRPr lang="el-GR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-32" y="21429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 smtClean="0">
                <a:solidFill>
                  <a:srgbClr val="002060"/>
                </a:solidFill>
              </a:rPr>
              <a:t>Γ) Μελέτη και Παρακολούθηση Υλοποίησης Ασύρματου ΜΑΝ στο ΠΣΔ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-32" y="57148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>
                <a:solidFill>
                  <a:srgbClr val="FFC000"/>
                </a:solidFill>
              </a:rPr>
              <a:t>Χάρτης Σημείων</a:t>
            </a:r>
            <a:r>
              <a:rPr lang="en-US" sz="2400" b="1" dirty="0" smtClean="0">
                <a:solidFill>
                  <a:srgbClr val="FFC000"/>
                </a:solidFill>
              </a:rPr>
              <a:t> – </a:t>
            </a:r>
            <a:r>
              <a:rPr lang="el-GR" sz="2400" b="1" dirty="0" smtClean="0">
                <a:solidFill>
                  <a:srgbClr val="FFC000"/>
                </a:solidFill>
              </a:rPr>
              <a:t>Διάγραμμα Δικτύου</a:t>
            </a:r>
            <a:endParaRPr lang="en-US" sz="2400" b="1" dirty="0" smtClean="0">
              <a:solidFill>
                <a:srgbClr val="FFC000"/>
              </a:solidFill>
            </a:endParaRPr>
          </a:p>
        </p:txBody>
      </p:sp>
      <p:pic>
        <p:nvPicPr>
          <p:cNvPr id="6" name="Picture 2" descr="C:\---) Wifi Network - Korin8ia\-- ) ΠΑΡΑΔΟΤΕΑ\final Network DESIGN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1000108"/>
            <a:ext cx="9144032" cy="5857917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-21433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l-G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Ασύρματη </a:t>
            </a:r>
            <a:r>
              <a:rPr lang="el-GR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Ευρυζωνική</a:t>
            </a:r>
            <a:r>
              <a:rPr lang="el-G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Πρόσβαση μέσω </a:t>
            </a:r>
            <a:r>
              <a:rPr lang="en-US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Wimax</a:t>
            </a:r>
            <a:endParaRPr lang="el-GR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-32" y="21429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 smtClean="0">
                <a:solidFill>
                  <a:srgbClr val="002060"/>
                </a:solidFill>
              </a:rPr>
              <a:t>A) Ασύρματες Τεχνολογίες</a:t>
            </a:r>
          </a:p>
        </p:txBody>
      </p:sp>
      <p:pic>
        <p:nvPicPr>
          <p:cNvPr id="3074" name="Picture 2" descr="C:\Ptyxiaki - Wimax\photos\mobile_internet-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106602" cy="4786346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-32" y="57148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>
                <a:solidFill>
                  <a:srgbClr val="FFC000"/>
                </a:solidFill>
              </a:rPr>
              <a:t>Σύγκριση με βάση τους Ρυθμούς Μετάδοσης Δεδομένων</a:t>
            </a:r>
            <a:endParaRPr lang="en-US" sz="2400" b="1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-21433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l-G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Ασύρματη </a:t>
            </a:r>
            <a:r>
              <a:rPr lang="el-GR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Ευρυζωνική</a:t>
            </a:r>
            <a:r>
              <a:rPr lang="el-G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Πρόσβαση μέσω </a:t>
            </a:r>
            <a:r>
              <a:rPr lang="en-US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Wimax</a:t>
            </a:r>
            <a:endParaRPr lang="el-GR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-32" y="21429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 smtClean="0">
                <a:solidFill>
                  <a:srgbClr val="002060"/>
                </a:solidFill>
              </a:rPr>
              <a:t>Γ) Μελέτη και Παρακολούθηση Υλοποίησης Ασύρματου ΜΑΝ στο ΠΣΔ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-32" y="57148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>
                <a:solidFill>
                  <a:srgbClr val="FFC000"/>
                </a:solidFill>
              </a:rPr>
              <a:t>Διαχειριστικό Εργαλείο</a:t>
            </a:r>
            <a:r>
              <a:rPr lang="en-US" sz="2400" b="1" dirty="0" smtClean="0">
                <a:solidFill>
                  <a:srgbClr val="FFC000"/>
                </a:solidFill>
              </a:rPr>
              <a:t> – </a:t>
            </a:r>
            <a:r>
              <a:rPr lang="el-GR" sz="2400" b="1" dirty="0" smtClean="0">
                <a:solidFill>
                  <a:srgbClr val="FFC000"/>
                </a:solidFill>
              </a:rPr>
              <a:t>Συνδέσεις μεταξύ Κόμβων</a:t>
            </a:r>
            <a:r>
              <a:rPr lang="en-US" sz="2400" b="1" dirty="0" smtClean="0">
                <a:solidFill>
                  <a:srgbClr val="FFC000"/>
                </a:solidFill>
              </a:rPr>
              <a:t> </a:t>
            </a:r>
            <a:r>
              <a:rPr lang="en-US" sz="1400" b="1" dirty="0" smtClean="0">
                <a:solidFill>
                  <a:srgbClr val="002060"/>
                </a:solidFill>
              </a:rPr>
              <a:t>Dude version 3.1 </a:t>
            </a:r>
            <a:r>
              <a:rPr lang="el-GR" sz="1400" b="1" dirty="0" smtClean="0">
                <a:solidFill>
                  <a:srgbClr val="002060"/>
                </a:solidFill>
              </a:rPr>
              <a:t>της </a:t>
            </a:r>
            <a:r>
              <a:rPr lang="en-US" sz="1400" b="1" dirty="0" err="1" smtClean="0">
                <a:solidFill>
                  <a:srgbClr val="002060"/>
                </a:solidFill>
              </a:rPr>
              <a:t>MikroTik</a:t>
            </a:r>
            <a:r>
              <a:rPr lang="el-GR" sz="1400" b="1" dirty="0" smtClean="0">
                <a:solidFill>
                  <a:srgbClr val="002060"/>
                </a:solidFill>
              </a:rPr>
              <a:t> </a:t>
            </a:r>
            <a:endParaRPr lang="el-GR" sz="1400" b="1" dirty="0" smtClean="0">
              <a:solidFill>
                <a:srgbClr val="FFC000"/>
              </a:solidFill>
            </a:endParaRPr>
          </a:p>
        </p:txBody>
      </p:sp>
      <p:pic>
        <p:nvPicPr>
          <p:cNvPr id="2052" name="Picture 4" descr="C:\---) Wifi Network - Korin8ia\Presentation - Wifi\Photos\222_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1000108"/>
            <a:ext cx="9144032" cy="585789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-21433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l-G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Ασύρματη </a:t>
            </a:r>
            <a:r>
              <a:rPr lang="el-GR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Ευρυζωνική</a:t>
            </a:r>
            <a:r>
              <a:rPr lang="el-G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Πρόσβαση μέσω </a:t>
            </a:r>
            <a:r>
              <a:rPr lang="en-US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Wimax</a:t>
            </a:r>
            <a:endParaRPr lang="el-GR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-32" y="21429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 smtClean="0">
                <a:solidFill>
                  <a:srgbClr val="002060"/>
                </a:solidFill>
              </a:rPr>
              <a:t>Γ) Μελέτη και Παρακολούθηση Υλοποίησης Ασύρματου ΜΑΝ στο ΠΣΔ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-32" y="57148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>
                <a:solidFill>
                  <a:srgbClr val="FFC000"/>
                </a:solidFill>
              </a:rPr>
              <a:t>Διαχειριστικό Εργαλείο – Ιδεατές Συνδέσεις </a:t>
            </a:r>
            <a:r>
              <a:rPr lang="en-US" sz="2400" b="1" dirty="0" smtClean="0">
                <a:solidFill>
                  <a:srgbClr val="FFC000"/>
                </a:solidFill>
              </a:rPr>
              <a:t>VLAN </a:t>
            </a:r>
            <a:r>
              <a:rPr lang="en-US" sz="1400" b="1" dirty="0" smtClean="0">
                <a:solidFill>
                  <a:srgbClr val="002060"/>
                </a:solidFill>
              </a:rPr>
              <a:t>Dude version 3.1 </a:t>
            </a:r>
            <a:r>
              <a:rPr lang="el-GR" sz="1400" b="1" dirty="0" smtClean="0">
                <a:solidFill>
                  <a:srgbClr val="002060"/>
                </a:solidFill>
              </a:rPr>
              <a:t>της </a:t>
            </a:r>
            <a:r>
              <a:rPr lang="en-US" sz="1400" b="1" dirty="0" err="1" smtClean="0">
                <a:solidFill>
                  <a:srgbClr val="002060"/>
                </a:solidFill>
              </a:rPr>
              <a:t>MikroTik</a:t>
            </a:r>
            <a:r>
              <a:rPr lang="el-GR" sz="1400" b="1" dirty="0" smtClean="0">
                <a:solidFill>
                  <a:srgbClr val="002060"/>
                </a:solidFill>
              </a:rPr>
              <a:t> </a:t>
            </a:r>
            <a:endParaRPr lang="el-GR" sz="1400" b="1" dirty="0" smtClean="0">
              <a:solidFill>
                <a:srgbClr val="FFC000"/>
              </a:solidFill>
            </a:endParaRPr>
          </a:p>
        </p:txBody>
      </p:sp>
      <p:pic>
        <p:nvPicPr>
          <p:cNvPr id="3074" name="Picture 2" descr="C:\---) Wifi Network - Korin8ia\Presentation - Wifi\Photos\111_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1000108"/>
            <a:ext cx="9144032" cy="585789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-21433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l-G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Ασύρματη </a:t>
            </a:r>
            <a:r>
              <a:rPr lang="el-GR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Ευρυζωνική</a:t>
            </a:r>
            <a:r>
              <a:rPr lang="el-G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Πρόσβαση μέσω </a:t>
            </a:r>
            <a:r>
              <a:rPr lang="en-US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Wimax</a:t>
            </a:r>
            <a:endParaRPr lang="el-GR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-32" y="21429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 smtClean="0">
                <a:solidFill>
                  <a:srgbClr val="002060"/>
                </a:solidFill>
              </a:rPr>
              <a:t>Γ) Μελέτη και Παρακολούθηση Υλοποίησης Ασύρματου ΜΑΝ στο ΠΣΔ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-32" y="57148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>
                <a:solidFill>
                  <a:srgbClr val="FFC000"/>
                </a:solidFill>
              </a:rPr>
              <a:t>Ασφάλεια</a:t>
            </a:r>
            <a:endParaRPr lang="en-US" sz="2400" b="1" dirty="0" smtClean="0">
              <a:solidFill>
                <a:srgbClr val="FFC000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0" y="1357298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002060"/>
                </a:solidFill>
              </a:rPr>
              <a:t>Στις ασύρματες ζεύξεις χρησιμοποιήθηκε</a:t>
            </a:r>
            <a:r>
              <a:rPr lang="en-US" sz="2000" b="1" dirty="0" smtClean="0">
                <a:solidFill>
                  <a:srgbClr val="002060"/>
                </a:solidFill>
              </a:rPr>
              <a:t> :</a:t>
            </a:r>
            <a:endParaRPr lang="el-GR" sz="2000" b="1" dirty="0" smtClean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2060"/>
                </a:solidFill>
              </a:rPr>
              <a:t> A</a:t>
            </a:r>
            <a:r>
              <a:rPr lang="el-GR" sz="2000" dirty="0" err="1" smtClean="0">
                <a:solidFill>
                  <a:srgbClr val="002060"/>
                </a:solidFill>
              </a:rPr>
              <a:t>υθεντικοποίηση</a:t>
            </a:r>
            <a:r>
              <a:rPr lang="el-GR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WPA</a:t>
            </a:r>
            <a:r>
              <a:rPr lang="el-GR" sz="2000" dirty="0" smtClean="0">
                <a:solidFill>
                  <a:srgbClr val="002060"/>
                </a:solidFill>
              </a:rPr>
              <a:t>-</a:t>
            </a:r>
            <a:r>
              <a:rPr lang="en-US" sz="2000" dirty="0" smtClean="0">
                <a:solidFill>
                  <a:srgbClr val="002060"/>
                </a:solidFill>
              </a:rPr>
              <a:t>PSK</a:t>
            </a:r>
            <a:r>
              <a:rPr lang="el-GR" sz="2000" dirty="0" smtClean="0">
                <a:solidFill>
                  <a:srgbClr val="002060"/>
                </a:solidFill>
              </a:rPr>
              <a:t>, </a:t>
            </a:r>
          </a:p>
          <a:p>
            <a:pPr lvl="1"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2060"/>
                </a:solidFill>
              </a:rPr>
              <a:t> K</a:t>
            </a:r>
            <a:r>
              <a:rPr lang="el-GR" sz="2000" dirty="0" err="1" smtClean="0">
                <a:solidFill>
                  <a:srgbClr val="002060"/>
                </a:solidFill>
              </a:rPr>
              <a:t>ρυπτογράφηση</a:t>
            </a:r>
            <a:r>
              <a:rPr lang="el-GR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AES</a:t>
            </a:r>
            <a:r>
              <a:rPr lang="el-GR" sz="2000" dirty="0" smtClean="0">
                <a:solidFill>
                  <a:srgbClr val="002060"/>
                </a:solidFill>
              </a:rPr>
              <a:t>, </a:t>
            </a:r>
          </a:p>
          <a:p>
            <a:pPr lvl="1"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2060"/>
                </a:solidFill>
              </a:rPr>
              <a:t> X</a:t>
            </a:r>
            <a:r>
              <a:rPr lang="el-GR" sz="2000" dirty="0" smtClean="0">
                <a:solidFill>
                  <a:srgbClr val="002060"/>
                </a:solidFill>
              </a:rPr>
              <a:t>ρήση φίλτρων </a:t>
            </a:r>
            <a:r>
              <a:rPr lang="en-US" sz="2000" dirty="0" smtClean="0">
                <a:solidFill>
                  <a:srgbClr val="002060"/>
                </a:solidFill>
              </a:rPr>
              <a:t>Mac</a:t>
            </a:r>
            <a:r>
              <a:rPr lang="el-GR" sz="2000" dirty="0" smtClean="0">
                <a:solidFill>
                  <a:srgbClr val="002060"/>
                </a:solidFill>
              </a:rPr>
              <a:t> διευθύνσεων </a:t>
            </a:r>
          </a:p>
          <a:p>
            <a:pPr lvl="1"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l-GR" sz="2000" dirty="0" smtClean="0">
                <a:solidFill>
                  <a:srgbClr val="002060"/>
                </a:solidFill>
              </a:rPr>
              <a:t>Περιορισμός στο μέγιστο αριθμό πελατών στα </a:t>
            </a:r>
            <a:r>
              <a:rPr lang="en-US" sz="2000" dirty="0" smtClean="0">
                <a:solidFill>
                  <a:srgbClr val="002060"/>
                </a:solidFill>
              </a:rPr>
              <a:t>Access Point</a:t>
            </a:r>
            <a:endParaRPr lang="el-GR" sz="2000" dirty="0" smtClean="0">
              <a:solidFill>
                <a:srgbClr val="002060"/>
              </a:solidFill>
            </a:endParaRPr>
          </a:p>
          <a:p>
            <a:endParaRPr lang="el-GR" sz="2000" dirty="0" smtClean="0">
              <a:solidFill>
                <a:srgbClr val="002060"/>
              </a:solidFill>
            </a:endParaRPr>
          </a:p>
          <a:p>
            <a:r>
              <a:rPr lang="el-GR" sz="2000" b="1" dirty="0" smtClean="0">
                <a:solidFill>
                  <a:srgbClr val="002060"/>
                </a:solidFill>
              </a:rPr>
              <a:t>Στο κεντρικό δρομολογητή και </a:t>
            </a:r>
            <a:r>
              <a:rPr lang="el-GR" sz="2000" b="1" dirty="0" err="1" smtClean="0">
                <a:solidFill>
                  <a:srgbClr val="002060"/>
                </a:solidFill>
              </a:rPr>
              <a:t>μεταγωγείς</a:t>
            </a:r>
            <a:r>
              <a:rPr lang="el-GR" sz="2000" b="1" dirty="0" smtClean="0">
                <a:solidFill>
                  <a:srgbClr val="002060"/>
                </a:solidFill>
              </a:rPr>
              <a:t> έγινε χρήση </a:t>
            </a:r>
            <a:r>
              <a:rPr lang="en-US" sz="2000" b="1" dirty="0" smtClean="0">
                <a:solidFill>
                  <a:srgbClr val="002060"/>
                </a:solidFill>
              </a:rPr>
              <a:t>:</a:t>
            </a:r>
          </a:p>
          <a:p>
            <a:pPr lvl="1">
              <a:buFont typeface="Wingdings" pitchFamily="2" charset="2"/>
              <a:buChar char="q"/>
            </a:pPr>
            <a:r>
              <a:rPr lang="el-GR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VLAN</a:t>
            </a:r>
            <a:r>
              <a:rPr lang="el-GR" sz="2000" dirty="0" smtClean="0">
                <a:solidFill>
                  <a:srgbClr val="002060"/>
                </a:solidFill>
              </a:rPr>
              <a:t> (</a:t>
            </a:r>
            <a:r>
              <a:rPr lang="en-US" sz="2000" dirty="0" smtClean="0">
                <a:solidFill>
                  <a:srgbClr val="002060"/>
                </a:solidFill>
              </a:rPr>
              <a:t>IEEE</a:t>
            </a:r>
            <a:r>
              <a:rPr lang="el-GR" sz="2000" dirty="0" smtClean="0">
                <a:solidFill>
                  <a:srgbClr val="002060"/>
                </a:solidFill>
              </a:rPr>
              <a:t> 802.1</a:t>
            </a:r>
            <a:r>
              <a:rPr lang="en-US" sz="2000" dirty="0" smtClean="0">
                <a:solidFill>
                  <a:srgbClr val="002060"/>
                </a:solidFill>
              </a:rPr>
              <a:t>Q</a:t>
            </a:r>
            <a:r>
              <a:rPr lang="el-GR" sz="2000" dirty="0" smtClean="0">
                <a:solidFill>
                  <a:srgbClr val="002060"/>
                </a:solidFill>
              </a:rPr>
              <a:t>) </a:t>
            </a:r>
            <a:endParaRPr lang="en-US" sz="2000" dirty="0" smtClean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q"/>
            </a:pPr>
            <a:r>
              <a:rPr lang="el-GR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ACL</a:t>
            </a:r>
            <a:r>
              <a:rPr lang="el-GR" sz="2000" dirty="0" smtClean="0">
                <a:solidFill>
                  <a:srgbClr val="002060"/>
                </a:solidFill>
              </a:rPr>
              <a:t> (Α</a:t>
            </a:r>
            <a:r>
              <a:rPr lang="en-US" sz="2000" dirty="0" err="1" smtClean="0">
                <a:solidFill>
                  <a:srgbClr val="002060"/>
                </a:solidFill>
              </a:rPr>
              <a:t>ccess</a:t>
            </a:r>
            <a:r>
              <a:rPr lang="en-US" sz="2000" dirty="0" smtClean="0">
                <a:solidFill>
                  <a:srgbClr val="002060"/>
                </a:solidFill>
              </a:rPr>
              <a:t> Control List</a:t>
            </a:r>
            <a:r>
              <a:rPr lang="el-GR" sz="2000" dirty="0" smtClean="0">
                <a:solidFill>
                  <a:srgbClr val="002060"/>
                </a:solidFill>
              </a:rPr>
              <a:t>) </a:t>
            </a:r>
            <a:endParaRPr lang="en-US" sz="2000" dirty="0" smtClean="0">
              <a:solidFill>
                <a:srgbClr val="002060"/>
              </a:solidFill>
            </a:endParaRPr>
          </a:p>
          <a:p>
            <a:endParaRPr lang="el-GR" sz="2000" dirty="0" smtClean="0">
              <a:solidFill>
                <a:srgbClr val="002060"/>
              </a:solidFill>
            </a:endParaRPr>
          </a:p>
          <a:p>
            <a:r>
              <a:rPr lang="el-GR" sz="2000" b="1" dirty="0" smtClean="0">
                <a:solidFill>
                  <a:srgbClr val="002060"/>
                </a:solidFill>
              </a:rPr>
              <a:t>Γενικά </a:t>
            </a:r>
            <a:r>
              <a:rPr lang="en-US" sz="2000" b="1" dirty="0" smtClean="0">
                <a:solidFill>
                  <a:srgbClr val="002060"/>
                </a:solidFill>
              </a:rPr>
              <a:t>:</a:t>
            </a:r>
          </a:p>
          <a:p>
            <a:pPr lvl="1">
              <a:buFont typeface="Wingdings" pitchFamily="2" charset="2"/>
              <a:buChar char="q"/>
            </a:pPr>
            <a:r>
              <a:rPr lang="el-GR" sz="2000" dirty="0" smtClean="0">
                <a:solidFill>
                  <a:srgbClr val="002060"/>
                </a:solidFill>
              </a:rPr>
              <a:t> Διαφορετικό δίκτυο </a:t>
            </a:r>
            <a:r>
              <a:rPr lang="el-GR" sz="2000" dirty="0" err="1" smtClean="0">
                <a:solidFill>
                  <a:srgbClr val="002060"/>
                </a:solidFill>
              </a:rPr>
              <a:t>διαχείρησης</a:t>
            </a:r>
            <a:r>
              <a:rPr lang="el-GR" sz="2000" dirty="0" smtClean="0">
                <a:solidFill>
                  <a:srgbClr val="002060"/>
                </a:solidFill>
              </a:rPr>
              <a:t> από αυτό σε κάθε οντότητα</a:t>
            </a:r>
          </a:p>
          <a:p>
            <a:pPr lvl="1">
              <a:buFont typeface="Wingdings" pitchFamily="2" charset="2"/>
              <a:buChar char="q"/>
            </a:pPr>
            <a:r>
              <a:rPr lang="el-GR" sz="2000" dirty="0" smtClean="0">
                <a:solidFill>
                  <a:srgbClr val="002060"/>
                </a:solidFill>
              </a:rPr>
              <a:t> Εργαλείο παρακολούθησης δικτύου ( </a:t>
            </a:r>
            <a:r>
              <a:rPr lang="en-US" dirty="0" smtClean="0">
                <a:solidFill>
                  <a:srgbClr val="002060"/>
                </a:solidFill>
              </a:rPr>
              <a:t>Dude version 3.1 </a:t>
            </a:r>
            <a:r>
              <a:rPr lang="el-GR" dirty="0" smtClean="0">
                <a:solidFill>
                  <a:srgbClr val="002060"/>
                </a:solidFill>
              </a:rPr>
              <a:t>της </a:t>
            </a:r>
            <a:r>
              <a:rPr lang="en-US" dirty="0" err="1" smtClean="0">
                <a:solidFill>
                  <a:srgbClr val="002060"/>
                </a:solidFill>
              </a:rPr>
              <a:t>MikroTik</a:t>
            </a:r>
            <a:r>
              <a:rPr lang="el-GR" dirty="0" smtClean="0">
                <a:solidFill>
                  <a:srgbClr val="002060"/>
                </a:solidFill>
              </a:rPr>
              <a:t> </a:t>
            </a:r>
            <a:r>
              <a:rPr lang="el-GR" sz="2000" dirty="0" smtClean="0">
                <a:solidFill>
                  <a:srgbClr val="002060"/>
                </a:solidFill>
              </a:rPr>
              <a:t>)</a:t>
            </a:r>
          </a:p>
          <a:p>
            <a:endParaRPr lang="el-GR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-21433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l-G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Ασύρματη </a:t>
            </a:r>
            <a:r>
              <a:rPr lang="el-GR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Ευρυζωνική</a:t>
            </a:r>
            <a:r>
              <a:rPr lang="el-G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Πρόσβαση μέσω </a:t>
            </a:r>
            <a:r>
              <a:rPr lang="en-US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Wimax</a:t>
            </a:r>
            <a:endParaRPr lang="el-GR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-32" y="21429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 smtClean="0">
                <a:solidFill>
                  <a:srgbClr val="002060"/>
                </a:solidFill>
              </a:rPr>
              <a:t>Δ) </a:t>
            </a:r>
            <a:r>
              <a:rPr lang="el-GR" b="1" dirty="0" err="1" smtClean="0">
                <a:solidFill>
                  <a:srgbClr val="002060"/>
                </a:solidFill>
              </a:rPr>
              <a:t>WiBro</a:t>
            </a:r>
            <a:endParaRPr lang="el-GR" b="1" dirty="0" smtClean="0">
              <a:solidFill>
                <a:srgbClr val="00206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-32" y="57148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>
                <a:solidFill>
                  <a:srgbClr val="FFC000"/>
                </a:solidFill>
              </a:rPr>
              <a:t>Δομή Δικτύου - Χαρακτηριστικά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0" y="1071546"/>
            <a:ext cx="900115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el-GR" dirty="0" smtClean="0">
                <a:solidFill>
                  <a:srgbClr val="002060"/>
                </a:solidFill>
              </a:rPr>
              <a:t> Αναπτύχθηκε το 2005 </a:t>
            </a:r>
          </a:p>
          <a:p>
            <a:pPr lvl="0">
              <a:buFont typeface="Wingdings" pitchFamily="2" charset="2"/>
              <a:buChar char="q"/>
            </a:pPr>
            <a:r>
              <a:rPr lang="el-GR" dirty="0" smtClean="0">
                <a:solidFill>
                  <a:srgbClr val="002060"/>
                </a:solidFill>
              </a:rPr>
              <a:t> Φορητό σύστημα πρόσβασης διαδικτύου με το όνομα </a:t>
            </a:r>
            <a:r>
              <a:rPr lang="en-US" dirty="0" err="1" smtClean="0">
                <a:solidFill>
                  <a:srgbClr val="002060"/>
                </a:solidFill>
              </a:rPr>
              <a:t>WiBro</a:t>
            </a:r>
            <a:r>
              <a:rPr lang="el-GR" dirty="0" smtClean="0">
                <a:solidFill>
                  <a:srgbClr val="002060"/>
                </a:solidFill>
              </a:rPr>
              <a:t> ( </a:t>
            </a:r>
            <a:r>
              <a:rPr lang="en-US" dirty="0" smtClean="0">
                <a:solidFill>
                  <a:srgbClr val="002060"/>
                </a:solidFill>
              </a:rPr>
              <a:t>Wireless Broadband</a:t>
            </a:r>
            <a:r>
              <a:rPr lang="el-GR" dirty="0" smtClean="0">
                <a:solidFill>
                  <a:srgbClr val="002060"/>
                </a:solidFill>
              </a:rPr>
              <a:t> )</a:t>
            </a:r>
          </a:p>
          <a:p>
            <a:pPr lvl="0">
              <a:buFont typeface="Wingdings" pitchFamily="2" charset="2"/>
              <a:buChar char="q"/>
            </a:pPr>
            <a:r>
              <a:rPr lang="el-GR" dirty="0" smtClean="0">
                <a:solidFill>
                  <a:srgbClr val="002060"/>
                </a:solidFill>
              </a:rPr>
              <a:t> Βασίζεται στο </a:t>
            </a:r>
            <a:r>
              <a:rPr lang="en-US" dirty="0" smtClean="0">
                <a:solidFill>
                  <a:srgbClr val="002060"/>
                </a:solidFill>
              </a:rPr>
              <a:t>IEEE</a:t>
            </a:r>
            <a:r>
              <a:rPr lang="el-GR" dirty="0" smtClean="0">
                <a:solidFill>
                  <a:srgbClr val="002060"/>
                </a:solidFill>
              </a:rPr>
              <a:t> 802.16 πρότυπο</a:t>
            </a:r>
          </a:p>
          <a:p>
            <a:pPr lvl="0">
              <a:buFont typeface="Wingdings" pitchFamily="2" charset="2"/>
              <a:buChar char="q"/>
            </a:pPr>
            <a:r>
              <a:rPr lang="el-GR" dirty="0" smtClean="0">
                <a:solidFill>
                  <a:srgbClr val="002060"/>
                </a:solidFill>
              </a:rPr>
              <a:t> Καθοδηγήθηκε από την </a:t>
            </a:r>
            <a:r>
              <a:rPr lang="en-US" dirty="0" smtClean="0">
                <a:solidFill>
                  <a:srgbClr val="002060"/>
                </a:solidFill>
              </a:rPr>
              <a:t>ETRI</a:t>
            </a:r>
            <a:r>
              <a:rPr lang="el-GR" dirty="0" smtClean="0">
                <a:solidFill>
                  <a:srgbClr val="002060"/>
                </a:solidFill>
              </a:rPr>
              <a:t> ( </a:t>
            </a:r>
            <a:r>
              <a:rPr lang="en-US" dirty="0" smtClean="0">
                <a:solidFill>
                  <a:srgbClr val="002060"/>
                </a:solidFill>
              </a:rPr>
              <a:t>Electronics and Telecommunications Research Institute</a:t>
            </a:r>
            <a:r>
              <a:rPr lang="el-GR" dirty="0" smtClean="0">
                <a:solidFill>
                  <a:srgbClr val="002060"/>
                </a:solidFill>
              </a:rPr>
              <a:t> ) και με την υποστήριξη πολλών εσωτερικών κατασκευαστών και φορέων παροχής υπηρεσιών πρόσβασης διαδικτύου</a:t>
            </a:r>
          </a:p>
          <a:p>
            <a:pPr lvl="0">
              <a:buFont typeface="Wingdings" pitchFamily="2" charset="2"/>
              <a:buChar char="q"/>
            </a:pPr>
            <a:r>
              <a:rPr lang="el-GR" dirty="0" smtClean="0">
                <a:solidFill>
                  <a:srgbClr val="002060"/>
                </a:solidFill>
              </a:rPr>
              <a:t> Βασικός στόχος του συστήματος </a:t>
            </a:r>
            <a:r>
              <a:rPr lang="en-US" dirty="0" err="1" smtClean="0">
                <a:solidFill>
                  <a:srgbClr val="002060"/>
                </a:solidFill>
              </a:rPr>
              <a:t>WiBro</a:t>
            </a:r>
            <a:r>
              <a:rPr lang="el-GR" dirty="0" smtClean="0">
                <a:solidFill>
                  <a:srgbClr val="002060"/>
                </a:solidFill>
              </a:rPr>
              <a:t> ήταν να υποστηρίξει υπηρεσίες Διαδικτύου πολυμέσων με ευρύτερη κάλυψη κελιών συγκριτικά με τα </a:t>
            </a:r>
            <a:r>
              <a:rPr lang="en-US" dirty="0" smtClean="0">
                <a:solidFill>
                  <a:srgbClr val="002060"/>
                </a:solidFill>
              </a:rPr>
              <a:t>WLANs</a:t>
            </a:r>
            <a:r>
              <a:rPr lang="el-GR" dirty="0" smtClean="0">
                <a:solidFill>
                  <a:srgbClr val="002060"/>
                </a:solidFill>
              </a:rPr>
              <a:t>, παρέχοντας μέση ή χαμηλή κινητικότητα</a:t>
            </a:r>
          </a:p>
          <a:p>
            <a:pPr lvl="0">
              <a:buFont typeface="Wingdings" pitchFamily="2" charset="2"/>
              <a:buChar char="q"/>
            </a:pPr>
            <a:r>
              <a:rPr lang="el-GR" dirty="0" smtClean="0">
                <a:solidFill>
                  <a:srgbClr val="002060"/>
                </a:solidFill>
              </a:rPr>
              <a:t> Χρησιμοποιεί </a:t>
            </a:r>
            <a:r>
              <a:rPr lang="en-US" dirty="0" smtClean="0">
                <a:solidFill>
                  <a:srgbClr val="002060"/>
                </a:solidFill>
              </a:rPr>
              <a:t>OFDMA</a:t>
            </a:r>
            <a:r>
              <a:rPr lang="el-GR" dirty="0" smtClean="0">
                <a:solidFill>
                  <a:srgbClr val="002060"/>
                </a:solidFill>
              </a:rPr>
              <a:t>/</a:t>
            </a:r>
            <a:r>
              <a:rPr lang="en-US" dirty="0" smtClean="0">
                <a:solidFill>
                  <a:srgbClr val="002060"/>
                </a:solidFill>
              </a:rPr>
              <a:t>TDD</a:t>
            </a:r>
            <a:r>
              <a:rPr lang="el-GR" dirty="0" smtClean="0">
                <a:solidFill>
                  <a:srgbClr val="002060"/>
                </a:solidFill>
              </a:rPr>
              <a:t> προκειμένου να πετύχει </a:t>
            </a:r>
            <a:r>
              <a:rPr lang="el-GR" dirty="0" err="1" smtClean="0">
                <a:solidFill>
                  <a:srgbClr val="002060"/>
                </a:solidFill>
              </a:rPr>
              <a:t>ασυμμετρική</a:t>
            </a:r>
            <a:r>
              <a:rPr lang="el-GR" dirty="0" smtClean="0">
                <a:solidFill>
                  <a:srgbClr val="002060"/>
                </a:solidFill>
              </a:rPr>
              <a:t> κυκλοφορία δεδομένων</a:t>
            </a:r>
          </a:p>
          <a:p>
            <a:pPr lvl="0">
              <a:buFont typeface="Wingdings" pitchFamily="2" charset="2"/>
              <a:buChar char="q"/>
            </a:pPr>
            <a:r>
              <a:rPr lang="el-GR" dirty="0" smtClean="0">
                <a:solidFill>
                  <a:srgbClr val="002060"/>
                </a:solidFill>
              </a:rPr>
              <a:t> Η εμπορική διάθεση της υπηρεσίας </a:t>
            </a:r>
            <a:r>
              <a:rPr lang="en-US" dirty="0" err="1" smtClean="0">
                <a:solidFill>
                  <a:srgbClr val="002060"/>
                </a:solidFill>
              </a:rPr>
              <a:t>WiBro</a:t>
            </a:r>
            <a:r>
              <a:rPr lang="el-GR" dirty="0" smtClean="0">
                <a:solidFill>
                  <a:srgbClr val="002060"/>
                </a:solidFill>
              </a:rPr>
              <a:t> ξεκίνησε στα τέλη  Ιουνίου του 2006 στην Κορέα </a:t>
            </a:r>
          </a:p>
          <a:p>
            <a:pPr lvl="0">
              <a:buFont typeface="Wingdings" pitchFamily="2" charset="2"/>
              <a:buChar char="ü"/>
            </a:pPr>
            <a:endParaRPr lang="el-GR" dirty="0" smtClean="0">
              <a:solidFill>
                <a:srgbClr val="002060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el-GR" dirty="0" smtClean="0">
                <a:solidFill>
                  <a:srgbClr val="002060"/>
                </a:solidFill>
              </a:rPr>
              <a:t>Φάσμα : 2.3-2.4 </a:t>
            </a:r>
            <a:r>
              <a:rPr lang="en-US" dirty="0" err="1" smtClean="0">
                <a:solidFill>
                  <a:srgbClr val="002060"/>
                </a:solidFill>
              </a:rPr>
              <a:t>Ghz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el-GR" dirty="0" smtClean="0">
              <a:solidFill>
                <a:srgbClr val="002060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el-GR" dirty="0" smtClean="0">
                <a:solidFill>
                  <a:srgbClr val="002060"/>
                </a:solidFill>
              </a:rPr>
              <a:t> Εύρος ζώνης καναλιών : 10 </a:t>
            </a:r>
            <a:r>
              <a:rPr lang="en-US" dirty="0" smtClean="0">
                <a:solidFill>
                  <a:srgbClr val="002060"/>
                </a:solidFill>
              </a:rPr>
              <a:t>MHZ </a:t>
            </a:r>
            <a:endParaRPr lang="el-GR" dirty="0" smtClean="0">
              <a:solidFill>
                <a:srgbClr val="002060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el-GR" dirty="0" smtClean="0">
                <a:solidFill>
                  <a:srgbClr val="002060"/>
                </a:solidFill>
              </a:rPr>
              <a:t> Ασύρματη πρόσβαση : </a:t>
            </a:r>
            <a:r>
              <a:rPr lang="en-US" dirty="0" smtClean="0">
                <a:solidFill>
                  <a:srgbClr val="002060"/>
                </a:solidFill>
              </a:rPr>
              <a:t>OFDMA</a:t>
            </a:r>
            <a:r>
              <a:rPr lang="el-GR" dirty="0" smtClean="0">
                <a:solidFill>
                  <a:srgbClr val="002060"/>
                </a:solidFill>
              </a:rPr>
              <a:t>/</a:t>
            </a:r>
            <a:r>
              <a:rPr lang="en-US" dirty="0" smtClean="0">
                <a:solidFill>
                  <a:srgbClr val="002060"/>
                </a:solidFill>
              </a:rPr>
              <a:t>TDD </a:t>
            </a:r>
            <a:endParaRPr lang="el-GR" dirty="0" smtClean="0">
              <a:solidFill>
                <a:srgbClr val="002060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el-GR" dirty="0" smtClean="0">
                <a:solidFill>
                  <a:srgbClr val="002060"/>
                </a:solidFill>
              </a:rPr>
              <a:t> Μέγιστος ρυθμός μετάδοσης δεδομένων : 50 </a:t>
            </a:r>
            <a:r>
              <a:rPr lang="en-US" dirty="0" smtClean="0">
                <a:solidFill>
                  <a:srgbClr val="002060"/>
                </a:solidFill>
              </a:rPr>
              <a:t>Mb</a:t>
            </a:r>
            <a:r>
              <a:rPr lang="el-GR" dirty="0" smtClean="0">
                <a:solidFill>
                  <a:srgbClr val="002060"/>
                </a:solidFill>
              </a:rPr>
              <a:t>/</a:t>
            </a:r>
            <a:r>
              <a:rPr lang="en-US" dirty="0" smtClean="0">
                <a:solidFill>
                  <a:srgbClr val="002060"/>
                </a:solidFill>
              </a:rPr>
              <a:t>s</a:t>
            </a:r>
            <a:r>
              <a:rPr lang="el-GR" dirty="0" smtClean="0">
                <a:solidFill>
                  <a:srgbClr val="002060"/>
                </a:solidFill>
              </a:rPr>
              <a:t> (με χρήση </a:t>
            </a:r>
            <a:r>
              <a:rPr lang="en-US" dirty="0" smtClean="0">
                <a:solidFill>
                  <a:srgbClr val="002060"/>
                </a:solidFill>
              </a:rPr>
              <a:t>SA</a:t>
            </a:r>
            <a:r>
              <a:rPr lang="el-GR" dirty="0" smtClean="0">
                <a:solidFill>
                  <a:srgbClr val="002060"/>
                </a:solidFill>
              </a:rPr>
              <a:t>/</a:t>
            </a:r>
            <a:r>
              <a:rPr lang="en-US" dirty="0" smtClean="0">
                <a:solidFill>
                  <a:srgbClr val="002060"/>
                </a:solidFill>
              </a:rPr>
              <a:t>MIMO</a:t>
            </a:r>
            <a:r>
              <a:rPr lang="el-GR" dirty="0" smtClean="0">
                <a:solidFill>
                  <a:srgbClr val="002060"/>
                </a:solidFill>
              </a:rPr>
              <a:t>) και 30 </a:t>
            </a:r>
            <a:r>
              <a:rPr lang="en-US" dirty="0" smtClean="0">
                <a:solidFill>
                  <a:srgbClr val="002060"/>
                </a:solidFill>
              </a:rPr>
              <a:t>Mb</a:t>
            </a:r>
            <a:r>
              <a:rPr lang="el-GR" dirty="0" smtClean="0">
                <a:solidFill>
                  <a:srgbClr val="002060"/>
                </a:solidFill>
              </a:rPr>
              <a:t>/</a:t>
            </a:r>
            <a:r>
              <a:rPr lang="en-US" dirty="0" smtClean="0">
                <a:solidFill>
                  <a:srgbClr val="002060"/>
                </a:solidFill>
              </a:rPr>
              <a:t>s</a:t>
            </a:r>
            <a:r>
              <a:rPr lang="el-GR" dirty="0" smtClean="0">
                <a:solidFill>
                  <a:srgbClr val="002060"/>
                </a:solidFill>
              </a:rPr>
              <a:t> (χωρίς χρήση </a:t>
            </a:r>
            <a:r>
              <a:rPr lang="en-US" dirty="0" smtClean="0">
                <a:solidFill>
                  <a:srgbClr val="002060"/>
                </a:solidFill>
              </a:rPr>
              <a:t>SA</a:t>
            </a:r>
            <a:r>
              <a:rPr lang="el-GR" dirty="0" smtClean="0">
                <a:solidFill>
                  <a:srgbClr val="002060"/>
                </a:solidFill>
              </a:rPr>
              <a:t>/</a:t>
            </a:r>
            <a:r>
              <a:rPr lang="en-US" dirty="0" smtClean="0">
                <a:solidFill>
                  <a:srgbClr val="002060"/>
                </a:solidFill>
              </a:rPr>
              <a:t>MIMO </a:t>
            </a:r>
            <a:r>
              <a:rPr lang="el-GR" dirty="0" smtClean="0">
                <a:solidFill>
                  <a:srgbClr val="002060"/>
                </a:solidFill>
              </a:rPr>
              <a:t>) </a:t>
            </a:r>
          </a:p>
          <a:p>
            <a:pPr lvl="0">
              <a:buFont typeface="Wingdings" pitchFamily="2" charset="2"/>
              <a:buChar char="ü"/>
            </a:pPr>
            <a:r>
              <a:rPr lang="el-GR" dirty="0" smtClean="0">
                <a:solidFill>
                  <a:srgbClr val="002060"/>
                </a:solidFill>
              </a:rPr>
              <a:t> Διαμόρφωση κυψελών : μέχρι 1 </a:t>
            </a:r>
            <a:r>
              <a:rPr lang="el-GR" dirty="0" err="1" smtClean="0">
                <a:solidFill>
                  <a:srgbClr val="002060"/>
                </a:solidFill>
              </a:rPr>
              <a:t>χλμ</a:t>
            </a:r>
            <a:r>
              <a:rPr lang="el-GR" dirty="0" smtClean="0">
                <a:solidFill>
                  <a:srgbClr val="002060"/>
                </a:solidFill>
              </a:rPr>
              <a:t> ( ακτίνα κάλυψης κυψελών ), μέχρι 60 </a:t>
            </a:r>
            <a:r>
              <a:rPr lang="en-US" dirty="0" smtClean="0">
                <a:solidFill>
                  <a:srgbClr val="002060"/>
                </a:solidFill>
              </a:rPr>
              <a:t>km</a:t>
            </a:r>
            <a:r>
              <a:rPr lang="el-GR" dirty="0" smtClean="0">
                <a:solidFill>
                  <a:srgbClr val="002060"/>
                </a:solidFill>
              </a:rPr>
              <a:t>/</a:t>
            </a:r>
            <a:r>
              <a:rPr lang="en-US" dirty="0" smtClean="0">
                <a:solidFill>
                  <a:srgbClr val="002060"/>
                </a:solidFill>
              </a:rPr>
              <a:t>h</a:t>
            </a:r>
            <a:r>
              <a:rPr lang="el-GR" dirty="0" smtClean="0">
                <a:solidFill>
                  <a:srgbClr val="002060"/>
                </a:solidFill>
              </a:rPr>
              <a:t> κινητικότητα και </a:t>
            </a:r>
            <a:r>
              <a:rPr lang="el-GR" dirty="0" err="1" smtClean="0">
                <a:solidFill>
                  <a:srgbClr val="002060"/>
                </a:solidFill>
              </a:rPr>
              <a:t>πολυκυψελική</a:t>
            </a:r>
            <a:r>
              <a:rPr lang="el-GR" dirty="0" smtClean="0">
                <a:solidFill>
                  <a:srgbClr val="002060"/>
                </a:solidFill>
              </a:rPr>
              <a:t> μορφή </a:t>
            </a:r>
          </a:p>
          <a:p>
            <a:pPr lvl="0">
              <a:buFont typeface="Wingdings" pitchFamily="2" charset="2"/>
              <a:buChar char="ü"/>
            </a:pPr>
            <a:r>
              <a:rPr lang="el-GR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QoS</a:t>
            </a:r>
            <a:r>
              <a:rPr lang="en-US" dirty="0" smtClean="0">
                <a:solidFill>
                  <a:srgbClr val="002060"/>
                </a:solidFill>
              </a:rPr>
              <a:t>: 10ms &lt; HANDOVER LATENCY &lt; 100ms </a:t>
            </a:r>
            <a:endParaRPr lang="el-GR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endParaRPr lang="el-G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1000132"/>
            <a:ext cx="9144032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Ορθογώνιο"/>
          <p:cNvSpPr/>
          <p:nvPr/>
        </p:nvSpPr>
        <p:spPr>
          <a:xfrm>
            <a:off x="0" y="-21433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l-G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Ασύρματη </a:t>
            </a:r>
            <a:r>
              <a:rPr lang="el-GR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Ευρυζωνική</a:t>
            </a:r>
            <a:r>
              <a:rPr lang="el-G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Πρόσβαση μέσω </a:t>
            </a:r>
            <a:r>
              <a:rPr lang="en-US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Wimax</a:t>
            </a:r>
            <a:endParaRPr lang="el-GR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-32" y="21429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 smtClean="0">
                <a:solidFill>
                  <a:srgbClr val="002060"/>
                </a:solidFill>
              </a:rPr>
              <a:t>Δ) </a:t>
            </a:r>
            <a:r>
              <a:rPr lang="el-GR" b="1" dirty="0" err="1" smtClean="0">
                <a:solidFill>
                  <a:srgbClr val="002060"/>
                </a:solidFill>
              </a:rPr>
              <a:t>WiBro</a:t>
            </a:r>
            <a:endParaRPr lang="el-GR" b="1" dirty="0" smtClean="0">
              <a:solidFill>
                <a:srgbClr val="00206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-32" y="57148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>
                <a:solidFill>
                  <a:srgbClr val="FFC000"/>
                </a:solidFill>
              </a:rPr>
              <a:t>Δομή Δικτύου – Αρχιτεκτονική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-21433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l-G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Ασύρματη </a:t>
            </a:r>
            <a:r>
              <a:rPr lang="el-GR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Ευρυζωνική</a:t>
            </a:r>
            <a:r>
              <a:rPr lang="el-G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Πρόσβαση μέσω </a:t>
            </a:r>
            <a:r>
              <a:rPr lang="en-US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Wimax</a:t>
            </a:r>
            <a:endParaRPr lang="el-GR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0" y="192880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l-GR" sz="2400" b="1" u="sng" dirty="0" smtClean="0">
              <a:solidFill>
                <a:srgbClr val="002060"/>
              </a:solidFill>
            </a:endParaRPr>
          </a:p>
          <a:p>
            <a:pPr algn="ctr"/>
            <a:endParaRPr lang="el-GR" sz="2400" b="1" u="sng" dirty="0" smtClean="0">
              <a:solidFill>
                <a:srgbClr val="002060"/>
              </a:solidFill>
            </a:endParaRPr>
          </a:p>
          <a:p>
            <a:pPr algn="ctr"/>
            <a:endParaRPr lang="el-GR" sz="2400" b="1" u="sng" dirty="0" smtClean="0">
              <a:solidFill>
                <a:srgbClr val="002060"/>
              </a:solidFill>
            </a:endParaRPr>
          </a:p>
          <a:p>
            <a:pPr algn="ctr"/>
            <a:r>
              <a:rPr lang="el-GR" sz="2400" b="1" u="sng" dirty="0" smtClean="0">
                <a:solidFill>
                  <a:srgbClr val="002060"/>
                </a:solidFill>
              </a:rPr>
              <a:t>Τέλος</a:t>
            </a:r>
            <a:endParaRPr lang="el-GR" sz="2400" b="1" u="sng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-21433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l-G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Ασύρματη </a:t>
            </a:r>
            <a:r>
              <a:rPr lang="el-GR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Ευρυζωνική</a:t>
            </a:r>
            <a:r>
              <a:rPr lang="el-G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Πρόσβαση μέσω </a:t>
            </a:r>
            <a:r>
              <a:rPr lang="en-US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Wimax</a:t>
            </a:r>
            <a:endParaRPr lang="el-GR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-32" y="21429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 smtClean="0">
                <a:solidFill>
                  <a:srgbClr val="002060"/>
                </a:solidFill>
              </a:rPr>
              <a:t>A) Ασύρματες Τεχνολογίες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-32" y="57148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>
                <a:solidFill>
                  <a:srgbClr val="FFC000"/>
                </a:solidFill>
              </a:rPr>
              <a:t>Σύγκριση με βάση τους Ρυθμούς Μετάδοσης Δεδομένων</a:t>
            </a:r>
            <a:endParaRPr lang="en-US" sz="2400" b="1" dirty="0" smtClean="0">
              <a:solidFill>
                <a:srgbClr val="FFC000"/>
              </a:solidFill>
            </a:endParaRPr>
          </a:p>
        </p:txBody>
      </p:sp>
      <p:pic>
        <p:nvPicPr>
          <p:cNvPr id="2050" name="Picture 2" descr="C:\Ptyxiaki - Wimax\photos\bezdrotov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85860"/>
            <a:ext cx="7929618" cy="542276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-21433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l-G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Ασύρματη </a:t>
            </a:r>
            <a:r>
              <a:rPr lang="el-GR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Ευρυζωνική</a:t>
            </a:r>
            <a:r>
              <a:rPr lang="el-G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Πρόσβαση μέσω </a:t>
            </a:r>
            <a:r>
              <a:rPr lang="en-US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Wimax</a:t>
            </a:r>
            <a:endParaRPr lang="el-GR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-32" y="21429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 smtClean="0">
                <a:solidFill>
                  <a:srgbClr val="002060"/>
                </a:solidFill>
              </a:rPr>
              <a:t>B) </a:t>
            </a:r>
            <a:r>
              <a:rPr lang="el-GR" b="1" dirty="0" err="1" smtClean="0">
                <a:solidFill>
                  <a:srgbClr val="002060"/>
                </a:solidFill>
              </a:rPr>
              <a:t>Wimax</a:t>
            </a:r>
            <a:r>
              <a:rPr lang="el-GR" b="1" dirty="0" smtClean="0">
                <a:solidFill>
                  <a:srgbClr val="002060"/>
                </a:solidFill>
              </a:rPr>
              <a:t> Τεχνολογία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-32" y="57148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FFC000"/>
                </a:solidFill>
              </a:rPr>
              <a:t>Wimax</a:t>
            </a:r>
            <a:r>
              <a:rPr lang="el-GR" sz="2400" b="1" dirty="0" smtClean="0">
                <a:solidFill>
                  <a:srgbClr val="FFC000"/>
                </a:solidFill>
              </a:rPr>
              <a:t> – Βασικότερα Χαρακτηριστικά</a:t>
            </a:r>
            <a:endParaRPr lang="en-US" sz="2400" b="1" dirty="0" smtClean="0">
              <a:solidFill>
                <a:srgbClr val="FFC000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-32" y="1188725"/>
            <a:ext cx="9144000" cy="5306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l-GR" sz="2200" b="1" dirty="0" smtClean="0">
                <a:solidFill>
                  <a:srgbClr val="002060"/>
                </a:solidFill>
              </a:rPr>
              <a:t> </a:t>
            </a:r>
            <a:r>
              <a:rPr lang="el-GR" sz="2200" b="1" dirty="0" err="1" smtClean="0">
                <a:solidFill>
                  <a:srgbClr val="002060"/>
                </a:solidFill>
              </a:rPr>
              <a:t>W</a:t>
            </a:r>
            <a:r>
              <a:rPr lang="el-GR" sz="2200" dirty="0" err="1" smtClean="0">
                <a:solidFill>
                  <a:srgbClr val="002060"/>
                </a:solidFill>
              </a:rPr>
              <a:t>orldwide</a:t>
            </a:r>
            <a:r>
              <a:rPr lang="el-GR" sz="2200" dirty="0" smtClean="0">
                <a:solidFill>
                  <a:srgbClr val="002060"/>
                </a:solidFill>
              </a:rPr>
              <a:t> </a:t>
            </a:r>
            <a:r>
              <a:rPr lang="el-GR" sz="2200" b="1" dirty="0" err="1" smtClean="0">
                <a:solidFill>
                  <a:srgbClr val="002060"/>
                </a:solidFill>
              </a:rPr>
              <a:t>I</a:t>
            </a:r>
            <a:r>
              <a:rPr lang="el-GR" sz="2200" dirty="0" err="1" smtClean="0">
                <a:solidFill>
                  <a:srgbClr val="002060"/>
                </a:solidFill>
              </a:rPr>
              <a:t>nteroperability</a:t>
            </a:r>
            <a:r>
              <a:rPr lang="el-GR" sz="2200" dirty="0" smtClean="0">
                <a:solidFill>
                  <a:srgbClr val="002060"/>
                </a:solidFill>
              </a:rPr>
              <a:t> </a:t>
            </a:r>
            <a:r>
              <a:rPr lang="el-GR" sz="2200" dirty="0" err="1" smtClean="0">
                <a:solidFill>
                  <a:srgbClr val="002060"/>
                </a:solidFill>
              </a:rPr>
              <a:t>for</a:t>
            </a:r>
            <a:r>
              <a:rPr lang="el-GR" sz="2200" dirty="0" smtClean="0">
                <a:solidFill>
                  <a:srgbClr val="002060"/>
                </a:solidFill>
              </a:rPr>
              <a:t> </a:t>
            </a:r>
            <a:r>
              <a:rPr lang="el-GR" sz="2200" b="1" dirty="0" err="1" smtClean="0">
                <a:solidFill>
                  <a:srgbClr val="002060"/>
                </a:solidFill>
              </a:rPr>
              <a:t>M</a:t>
            </a:r>
            <a:r>
              <a:rPr lang="el-GR" sz="2200" dirty="0" err="1" smtClean="0">
                <a:solidFill>
                  <a:srgbClr val="002060"/>
                </a:solidFill>
              </a:rPr>
              <a:t>icrowave</a:t>
            </a:r>
            <a:r>
              <a:rPr lang="el-GR" sz="2200" dirty="0" smtClean="0">
                <a:solidFill>
                  <a:srgbClr val="002060"/>
                </a:solidFill>
              </a:rPr>
              <a:t> </a:t>
            </a:r>
            <a:r>
              <a:rPr lang="el-GR" sz="2200" b="1" dirty="0" smtClean="0">
                <a:solidFill>
                  <a:srgbClr val="002060"/>
                </a:solidFill>
              </a:rPr>
              <a:t>Ac</a:t>
            </a:r>
            <a:r>
              <a:rPr lang="el-GR" sz="2200" dirty="0" smtClean="0">
                <a:solidFill>
                  <a:srgbClr val="002060"/>
                </a:solidFill>
              </a:rPr>
              <a:t>ce</a:t>
            </a:r>
            <a:r>
              <a:rPr lang="el-GR" sz="2200" b="1" dirty="0" smtClean="0">
                <a:solidFill>
                  <a:srgbClr val="002060"/>
                </a:solidFill>
              </a:rPr>
              <a:t>s</a:t>
            </a:r>
            <a:r>
              <a:rPr lang="el-GR" sz="2200" dirty="0" smtClean="0">
                <a:solidFill>
                  <a:srgbClr val="002060"/>
                </a:solidFill>
              </a:rPr>
              <a:t>s </a:t>
            </a:r>
            <a:r>
              <a:rPr lang="en-GB" sz="2200" dirty="0" smtClean="0">
                <a:solidFill>
                  <a:srgbClr val="002060"/>
                </a:solidFill>
              </a:rPr>
              <a:t>(</a:t>
            </a:r>
            <a:r>
              <a:rPr lang="en-GB" sz="2200" dirty="0" err="1" smtClean="0">
                <a:solidFill>
                  <a:srgbClr val="002060"/>
                </a:solidFill>
              </a:rPr>
              <a:t>WiMAX</a:t>
            </a:r>
            <a:r>
              <a:rPr lang="en-GB" sz="2200" dirty="0" smtClean="0">
                <a:solidFill>
                  <a:srgbClr val="002060"/>
                </a:solidFill>
              </a:rPr>
              <a:t>)</a:t>
            </a:r>
            <a:endParaRPr lang="el-GR" sz="2200" dirty="0" smtClean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l-GR" sz="2200" dirty="0" smtClean="0">
                <a:solidFill>
                  <a:srgbClr val="002060"/>
                </a:solidFill>
              </a:rPr>
              <a:t> Γνωστό και ως </a:t>
            </a:r>
            <a:r>
              <a:rPr lang="en-GB" sz="2200" dirty="0" err="1" smtClean="0">
                <a:solidFill>
                  <a:srgbClr val="002060"/>
                </a:solidFill>
              </a:rPr>
              <a:t>WirelessMAN</a:t>
            </a:r>
            <a:r>
              <a:rPr lang="el-GR" sz="2200" dirty="0" smtClean="0">
                <a:solidFill>
                  <a:srgbClr val="002060"/>
                </a:solidFill>
              </a:rPr>
              <a:t> (</a:t>
            </a:r>
            <a:r>
              <a:rPr lang="en-GB" sz="2200" dirty="0" smtClean="0">
                <a:solidFill>
                  <a:srgbClr val="002060"/>
                </a:solidFill>
              </a:rPr>
              <a:t>Wireless Metropolitan Area Network)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l-GR" sz="2200" dirty="0" smtClean="0">
                <a:solidFill>
                  <a:srgbClr val="002060"/>
                </a:solidFill>
              </a:rPr>
              <a:t> Υιοθετήθηκε από την ΙΕΕΕ το 2001 (ΙΕΕΕ 802.16</a:t>
            </a:r>
            <a:r>
              <a:rPr lang="en-GB" sz="2200" dirty="0" smtClean="0">
                <a:solidFill>
                  <a:srgbClr val="002060"/>
                </a:solidFill>
              </a:rPr>
              <a:t>)</a:t>
            </a:r>
            <a:endParaRPr lang="el-GR" sz="2200" dirty="0" smtClean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l-GR" sz="2200" dirty="0" smtClean="0">
                <a:solidFill>
                  <a:srgbClr val="002060"/>
                </a:solidFill>
              </a:rPr>
              <a:t> Λειτουργεί σε μια ευρεία μπάντα συχνοτήτων (2 - 66 </a:t>
            </a:r>
            <a:r>
              <a:rPr lang="el-GR" sz="2200" dirty="0" err="1" smtClean="0">
                <a:solidFill>
                  <a:srgbClr val="002060"/>
                </a:solidFill>
              </a:rPr>
              <a:t>GHz</a:t>
            </a:r>
            <a:r>
              <a:rPr lang="el-GR" sz="2200" dirty="0" smtClean="0">
                <a:solidFill>
                  <a:srgbClr val="002060"/>
                </a:solidFill>
              </a:rPr>
              <a:t>)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l-GR" sz="2200" dirty="0" smtClean="0">
                <a:solidFill>
                  <a:srgbClr val="002060"/>
                </a:solidFill>
              </a:rPr>
              <a:t> Παρέχει ρυθμούς μετάδοσης που αγγίζουν τα 70 </a:t>
            </a:r>
            <a:r>
              <a:rPr lang="en-US" sz="2200" dirty="0" smtClean="0">
                <a:solidFill>
                  <a:srgbClr val="002060"/>
                </a:solidFill>
              </a:rPr>
              <a:t>Mbps </a:t>
            </a:r>
            <a:r>
              <a:rPr lang="el-GR" sz="2200" dirty="0" smtClean="0">
                <a:solidFill>
                  <a:srgbClr val="002060"/>
                </a:solidFill>
              </a:rPr>
              <a:t>στον αέρα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l-GR" sz="2200" dirty="0" smtClean="0">
                <a:solidFill>
                  <a:srgbClr val="002060"/>
                </a:solidFill>
              </a:rPr>
              <a:t> Παρέχει κάλυψη που μπορεί να φτάσει τα 50</a:t>
            </a:r>
            <a:r>
              <a:rPr lang="en-US" sz="2200" dirty="0" smtClean="0">
                <a:solidFill>
                  <a:srgbClr val="002060"/>
                </a:solidFill>
              </a:rPr>
              <a:t>Km </a:t>
            </a:r>
            <a:r>
              <a:rPr lang="el-GR" sz="2200" dirty="0" smtClean="0">
                <a:solidFill>
                  <a:srgbClr val="002060"/>
                </a:solidFill>
              </a:rPr>
              <a:t>στην περίπτωση επικοινωνίας σημείου προς σημείο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l-GR" sz="2200" dirty="0" smtClean="0">
                <a:solidFill>
                  <a:srgbClr val="002060"/>
                </a:solidFill>
              </a:rPr>
              <a:t> Παρέχει συνδέσεις σημείων, είτε σε συνθήκες οπτικής επαφής (</a:t>
            </a:r>
            <a:r>
              <a:rPr lang="en-GB" sz="2200" dirty="0" smtClean="0">
                <a:solidFill>
                  <a:srgbClr val="002060"/>
                </a:solidFill>
              </a:rPr>
              <a:t>Line of Sight, LOS)</a:t>
            </a:r>
            <a:r>
              <a:rPr lang="el-GR" sz="2200" dirty="0" smtClean="0">
                <a:solidFill>
                  <a:srgbClr val="002060"/>
                </a:solidFill>
              </a:rPr>
              <a:t> είτε σε συνθήκες μη οπτικής επαφής</a:t>
            </a:r>
            <a:r>
              <a:rPr lang="en-GB" sz="2200" dirty="0" smtClean="0">
                <a:solidFill>
                  <a:srgbClr val="002060"/>
                </a:solidFill>
              </a:rPr>
              <a:t> (Non-Line of Sight, NLOS)</a:t>
            </a:r>
            <a:endParaRPr lang="el-GR" sz="2200" dirty="0" smtClean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l-GR" sz="2200" dirty="0" smtClean="0">
                <a:solidFill>
                  <a:srgbClr val="002060"/>
                </a:solidFill>
              </a:rPr>
              <a:t> Παρέχει δυνατότητα επικοινωνίας σημείου προς σημείο (</a:t>
            </a:r>
            <a:r>
              <a:rPr lang="en-US" sz="2200" dirty="0" smtClean="0">
                <a:solidFill>
                  <a:srgbClr val="002060"/>
                </a:solidFill>
              </a:rPr>
              <a:t>Point to Point</a:t>
            </a:r>
            <a:r>
              <a:rPr lang="el-GR" sz="2200" dirty="0" smtClean="0">
                <a:solidFill>
                  <a:srgbClr val="002060"/>
                </a:solidFill>
              </a:rPr>
              <a:t>) και σημείου προς πολλαπλά σημεία</a:t>
            </a:r>
            <a:r>
              <a:rPr lang="en-US" sz="2200" dirty="0" smtClean="0">
                <a:solidFill>
                  <a:srgbClr val="002060"/>
                </a:solidFill>
              </a:rPr>
              <a:t> (Point to Multipoint)</a:t>
            </a:r>
            <a:endParaRPr lang="el-GR" sz="2200" dirty="0" smtClean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endParaRPr lang="el-GR" sz="2200" dirty="0" smtClean="0">
              <a:solidFill>
                <a:srgbClr val="002060"/>
              </a:solidFill>
            </a:endParaRPr>
          </a:p>
          <a:p>
            <a:endParaRPr lang="el-GR" sz="2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-21433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l-G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Ασύρματη </a:t>
            </a:r>
            <a:r>
              <a:rPr lang="el-GR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Ευρυζωνική</a:t>
            </a:r>
            <a:r>
              <a:rPr lang="el-G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Πρόσβαση μέσω </a:t>
            </a:r>
            <a:r>
              <a:rPr lang="en-US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Wimax</a:t>
            </a:r>
            <a:endParaRPr lang="el-GR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-32" y="21429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 smtClean="0">
                <a:solidFill>
                  <a:srgbClr val="002060"/>
                </a:solidFill>
              </a:rPr>
              <a:t>B) </a:t>
            </a:r>
            <a:r>
              <a:rPr lang="el-GR" b="1" dirty="0" err="1" smtClean="0">
                <a:solidFill>
                  <a:srgbClr val="002060"/>
                </a:solidFill>
              </a:rPr>
              <a:t>Wimax</a:t>
            </a:r>
            <a:r>
              <a:rPr lang="el-GR" b="1" dirty="0" smtClean="0">
                <a:solidFill>
                  <a:srgbClr val="002060"/>
                </a:solidFill>
              </a:rPr>
              <a:t> Τεχνολογία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-32" y="57148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FFC000"/>
                </a:solidFill>
              </a:rPr>
              <a:t>Wimax</a:t>
            </a:r>
            <a:r>
              <a:rPr lang="el-GR" sz="2400" b="1" dirty="0" smtClean="0">
                <a:solidFill>
                  <a:srgbClr val="FFC000"/>
                </a:solidFill>
              </a:rPr>
              <a:t> – Χρήσεις</a:t>
            </a:r>
            <a:endParaRPr lang="en-US" sz="2400" b="1" dirty="0" smtClean="0">
              <a:solidFill>
                <a:srgbClr val="FFC000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-32" y="1188725"/>
            <a:ext cx="9144000" cy="3721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l-GR" sz="2200" dirty="0" smtClean="0">
                <a:solidFill>
                  <a:srgbClr val="002060"/>
                </a:solidFill>
              </a:rPr>
              <a:t> Σύνδεση</a:t>
            </a:r>
            <a:r>
              <a:rPr lang="en-GB" sz="2200" dirty="0" smtClean="0">
                <a:solidFill>
                  <a:srgbClr val="002060"/>
                </a:solidFill>
              </a:rPr>
              <a:t> </a:t>
            </a:r>
            <a:r>
              <a:rPr lang="el-GR" sz="2200" dirty="0" smtClean="0">
                <a:solidFill>
                  <a:srgbClr val="002060"/>
                </a:solidFill>
              </a:rPr>
              <a:t>μεταξύ των </a:t>
            </a:r>
            <a:r>
              <a:rPr lang="en-GB" sz="2200" dirty="0" err="1" smtClean="0">
                <a:solidFill>
                  <a:srgbClr val="002060"/>
                </a:solidFill>
              </a:rPr>
              <a:t>WiFi</a:t>
            </a:r>
            <a:r>
              <a:rPr lang="en-GB" sz="2200" dirty="0" smtClean="0">
                <a:solidFill>
                  <a:srgbClr val="002060"/>
                </a:solidFill>
              </a:rPr>
              <a:t> Hot Spots </a:t>
            </a:r>
            <a:r>
              <a:rPr lang="el-GR" sz="2200" dirty="0" smtClean="0">
                <a:solidFill>
                  <a:srgbClr val="002060"/>
                </a:solidFill>
              </a:rPr>
              <a:t>και σύνδεση αυτών με το διαδίκτυο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l-GR" sz="2200" dirty="0" smtClean="0">
                <a:solidFill>
                  <a:srgbClr val="002060"/>
                </a:solidFill>
              </a:rPr>
              <a:t> Χρήση στο δίκτυο κορμού των </a:t>
            </a:r>
            <a:r>
              <a:rPr lang="el-GR" sz="2200" dirty="0" err="1" smtClean="0">
                <a:solidFill>
                  <a:srgbClr val="002060"/>
                </a:solidFill>
              </a:rPr>
              <a:t>κυψελωτών</a:t>
            </a:r>
            <a:r>
              <a:rPr lang="el-GR" sz="2200" dirty="0" smtClean="0">
                <a:solidFill>
                  <a:srgbClr val="002060"/>
                </a:solidFill>
              </a:rPr>
              <a:t> δικτύων κινητής τηλεφωνίας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l-GR" sz="2200" dirty="0" smtClean="0">
                <a:solidFill>
                  <a:srgbClr val="002060"/>
                </a:solidFill>
              </a:rPr>
              <a:t> Παροχή τηλεπικοινωνιακών υπηρεσιών και υπηρεσιών δεδομένων υψηλών ταχυτήτων (</a:t>
            </a:r>
            <a:r>
              <a:rPr lang="el-GR" sz="2200" dirty="0" err="1" smtClean="0">
                <a:solidFill>
                  <a:srgbClr val="002060"/>
                </a:solidFill>
              </a:rPr>
              <a:t>ευρυζωνικών</a:t>
            </a:r>
            <a:r>
              <a:rPr lang="el-GR" sz="2200" dirty="0" smtClean="0">
                <a:solidFill>
                  <a:srgbClr val="002060"/>
                </a:solidFill>
              </a:rPr>
              <a:t> υπηρεσιών)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l-GR" sz="2200" dirty="0" smtClean="0">
                <a:solidFill>
                  <a:srgbClr val="002060"/>
                </a:solidFill>
              </a:rPr>
              <a:t> Παροχή </a:t>
            </a:r>
            <a:r>
              <a:rPr lang="el-GR" sz="2200" dirty="0" err="1" smtClean="0">
                <a:solidFill>
                  <a:srgbClr val="002060"/>
                </a:solidFill>
              </a:rPr>
              <a:t>ευρυζωνικότητας</a:t>
            </a:r>
            <a:r>
              <a:rPr lang="el-GR" sz="2200" dirty="0" smtClean="0">
                <a:solidFill>
                  <a:srgbClr val="002060"/>
                </a:solidFill>
              </a:rPr>
              <a:t> κατ’ απαίτηση (</a:t>
            </a:r>
            <a:r>
              <a:rPr lang="en-GB" sz="2200" dirty="0" smtClean="0">
                <a:solidFill>
                  <a:srgbClr val="002060"/>
                </a:solidFill>
              </a:rPr>
              <a:t>Broadband on Demand)</a:t>
            </a:r>
            <a:r>
              <a:rPr lang="el-GR" sz="2200" dirty="0" smtClean="0">
                <a:solidFill>
                  <a:srgbClr val="002060"/>
                </a:solidFill>
              </a:rPr>
              <a:t> για σταθερούς, νομαδικούς ή κινητούς χρήστες</a:t>
            </a:r>
            <a:endParaRPr lang="en-GB" sz="2200" dirty="0" smtClean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l-GR" sz="2200" dirty="0" smtClean="0">
                <a:solidFill>
                  <a:srgbClr val="002060"/>
                </a:solidFill>
              </a:rPr>
              <a:t> Επαρκής εναλλακτική λύση για την </a:t>
            </a:r>
            <a:r>
              <a:rPr lang="el-GR" sz="2200" dirty="0" err="1" smtClean="0">
                <a:solidFill>
                  <a:srgbClr val="002060"/>
                </a:solidFill>
              </a:rPr>
              <a:t>ευρυζωνική</a:t>
            </a:r>
            <a:r>
              <a:rPr lang="el-GR" sz="2200" dirty="0" smtClean="0">
                <a:solidFill>
                  <a:srgbClr val="002060"/>
                </a:solidFill>
              </a:rPr>
              <a:t> πρόσβαση στο τελευταίο μίλι ( </a:t>
            </a:r>
            <a:r>
              <a:rPr lang="en-GB" sz="2200" dirty="0" smtClean="0">
                <a:solidFill>
                  <a:srgbClr val="002060"/>
                </a:solidFill>
              </a:rPr>
              <a:t>last mile</a:t>
            </a:r>
            <a:r>
              <a:rPr lang="el-GR" sz="2200" dirty="0" smtClean="0">
                <a:solidFill>
                  <a:srgbClr val="002060"/>
                </a:solidFill>
              </a:rPr>
              <a:t> </a:t>
            </a:r>
            <a:r>
              <a:rPr lang="en-GB" sz="2200" dirty="0" smtClean="0">
                <a:solidFill>
                  <a:srgbClr val="002060"/>
                </a:solidFill>
              </a:rPr>
              <a:t>)</a:t>
            </a:r>
            <a:r>
              <a:rPr lang="el-GR" sz="2200" dirty="0" smtClean="0">
                <a:solidFill>
                  <a:srgbClr val="002060"/>
                </a:solidFill>
              </a:rPr>
              <a:t>, αντικαθιστώντας επάξια</a:t>
            </a:r>
            <a:r>
              <a:rPr lang="en-GB" sz="2200" dirty="0" smtClean="0">
                <a:solidFill>
                  <a:srgbClr val="002060"/>
                </a:solidFill>
              </a:rPr>
              <a:t> </a:t>
            </a:r>
            <a:r>
              <a:rPr lang="el-GR" sz="2200" dirty="0" smtClean="0">
                <a:solidFill>
                  <a:srgbClr val="002060"/>
                </a:solidFill>
              </a:rPr>
              <a:t>το </a:t>
            </a:r>
            <a:r>
              <a:rPr lang="en-GB" sz="2200" dirty="0" smtClean="0">
                <a:solidFill>
                  <a:srgbClr val="002060"/>
                </a:solidFill>
              </a:rPr>
              <a:t>DSL</a:t>
            </a:r>
            <a:r>
              <a:rPr lang="el-GR" sz="2200" dirty="0" smtClean="0">
                <a:solidFill>
                  <a:srgbClr val="002060"/>
                </a:solidFill>
              </a:rPr>
              <a:t> και μάλιστα με τα πλεονεκτήματα της ασύρματης σύνδεσης</a:t>
            </a:r>
            <a:endParaRPr lang="el-GR" sz="2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-21433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l-G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Ασύρματη </a:t>
            </a:r>
            <a:r>
              <a:rPr lang="el-GR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Ευρυζωνική</a:t>
            </a:r>
            <a:r>
              <a:rPr lang="el-G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Πρόσβαση μέσω </a:t>
            </a:r>
            <a:r>
              <a:rPr lang="en-US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Wimax</a:t>
            </a:r>
            <a:endParaRPr lang="el-GR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-32" y="21429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 smtClean="0">
                <a:solidFill>
                  <a:srgbClr val="002060"/>
                </a:solidFill>
              </a:rPr>
              <a:t>B) </a:t>
            </a:r>
            <a:r>
              <a:rPr lang="el-GR" b="1" dirty="0" err="1" smtClean="0">
                <a:solidFill>
                  <a:srgbClr val="002060"/>
                </a:solidFill>
              </a:rPr>
              <a:t>Wimax</a:t>
            </a:r>
            <a:r>
              <a:rPr lang="el-GR" b="1" dirty="0" smtClean="0">
                <a:solidFill>
                  <a:srgbClr val="002060"/>
                </a:solidFill>
              </a:rPr>
              <a:t> Τεχνολογία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-32" y="57148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FFC000"/>
                </a:solidFill>
              </a:rPr>
              <a:t>Wimax</a:t>
            </a:r>
            <a:r>
              <a:rPr lang="el-GR" sz="2400" b="1" dirty="0" smtClean="0">
                <a:solidFill>
                  <a:srgbClr val="FFC000"/>
                </a:solidFill>
              </a:rPr>
              <a:t> – Βασικές Τοπολογίες &amp; Ρυθμοί Μετάδοσης</a:t>
            </a:r>
            <a:endParaRPr lang="en-US" sz="2400" b="1" dirty="0" smtClean="0">
              <a:solidFill>
                <a:srgbClr val="FFC000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-32" y="1000108"/>
            <a:ext cx="9144000" cy="356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l-GR" sz="2400" dirty="0" smtClean="0">
                <a:solidFill>
                  <a:srgbClr val="002060"/>
                </a:solidFill>
              </a:rPr>
              <a:t> Σημείο προς Σημείο (</a:t>
            </a:r>
            <a:r>
              <a:rPr lang="en-GB" sz="2400" dirty="0" smtClean="0">
                <a:solidFill>
                  <a:srgbClr val="002060"/>
                </a:solidFill>
              </a:rPr>
              <a:t>Point to Point)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r>
              <a:rPr lang="el-GR" sz="2000" dirty="0" smtClean="0">
                <a:solidFill>
                  <a:srgbClr val="002060"/>
                </a:solidFill>
              </a:rPr>
              <a:t> Όταν το </a:t>
            </a:r>
            <a:r>
              <a:rPr lang="en-GB" sz="2000" dirty="0" err="1" smtClean="0">
                <a:solidFill>
                  <a:srgbClr val="002060"/>
                </a:solidFill>
              </a:rPr>
              <a:t>WiMAX</a:t>
            </a:r>
            <a:r>
              <a:rPr lang="en-GB" sz="2000" dirty="0" smtClean="0">
                <a:solidFill>
                  <a:srgbClr val="002060"/>
                </a:solidFill>
              </a:rPr>
              <a:t> </a:t>
            </a:r>
            <a:r>
              <a:rPr lang="el-GR" sz="2000" dirty="0" smtClean="0">
                <a:solidFill>
                  <a:srgbClr val="002060"/>
                </a:solidFill>
              </a:rPr>
              <a:t>χρησιμοποιείται ως «Δίκτυο Κορμού»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endParaRPr lang="el-GR" sz="2000" dirty="0" smtClean="0">
              <a:solidFill>
                <a:srgbClr val="002060"/>
              </a:solidFill>
            </a:endParaRPr>
          </a:p>
          <a:p>
            <a:pPr lvl="1">
              <a:lnSpc>
                <a:spcPct val="120000"/>
              </a:lnSpc>
            </a:pPr>
            <a:endParaRPr lang="el-GR" sz="2000" dirty="0" smtClean="0">
              <a:solidFill>
                <a:srgbClr val="002060"/>
              </a:solidFill>
            </a:endParaRPr>
          </a:p>
          <a:p>
            <a:pPr lvl="1">
              <a:lnSpc>
                <a:spcPct val="120000"/>
              </a:lnSpc>
            </a:pPr>
            <a:endParaRPr lang="el-GR" sz="2000" dirty="0" smtClean="0">
              <a:solidFill>
                <a:srgbClr val="002060"/>
              </a:solidFill>
            </a:endParaRPr>
          </a:p>
          <a:p>
            <a:pPr lvl="1">
              <a:lnSpc>
                <a:spcPct val="120000"/>
              </a:lnSpc>
            </a:pPr>
            <a:endParaRPr lang="el-GR" sz="2000" dirty="0" smtClean="0">
              <a:solidFill>
                <a:srgbClr val="002060"/>
              </a:solidFill>
            </a:endParaRPr>
          </a:p>
          <a:p>
            <a:pPr lvl="1">
              <a:lnSpc>
                <a:spcPct val="120000"/>
              </a:lnSpc>
            </a:pPr>
            <a:endParaRPr lang="el-GR" sz="2000" dirty="0" smtClean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l-GR" sz="2400" dirty="0" smtClean="0">
                <a:solidFill>
                  <a:srgbClr val="002060"/>
                </a:solidFill>
              </a:rPr>
              <a:t> Σημείο προς Πολλαπλά Σημεία (</a:t>
            </a:r>
            <a:r>
              <a:rPr lang="en-GB" sz="2400" dirty="0" smtClean="0">
                <a:solidFill>
                  <a:srgbClr val="002060"/>
                </a:solidFill>
              </a:rPr>
              <a:t>Point to Multipoint) 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r>
              <a:rPr lang="el-GR" sz="2000" dirty="0" smtClean="0">
                <a:solidFill>
                  <a:srgbClr val="002060"/>
                </a:solidFill>
              </a:rPr>
              <a:t> Όταν το </a:t>
            </a:r>
            <a:r>
              <a:rPr lang="en-GB" sz="2000" dirty="0" err="1" smtClean="0">
                <a:solidFill>
                  <a:srgbClr val="002060"/>
                </a:solidFill>
              </a:rPr>
              <a:t>WiMAX</a:t>
            </a:r>
            <a:r>
              <a:rPr lang="en-GB" sz="2000" dirty="0" smtClean="0">
                <a:solidFill>
                  <a:srgbClr val="002060"/>
                </a:solidFill>
              </a:rPr>
              <a:t> </a:t>
            </a:r>
            <a:r>
              <a:rPr lang="el-GR" sz="2000" dirty="0" smtClean="0">
                <a:solidFill>
                  <a:srgbClr val="002060"/>
                </a:solidFill>
              </a:rPr>
              <a:t>χρησιμοποιείται ως «Δίκτυο Πρόσβασης»</a:t>
            </a:r>
            <a:endParaRPr lang="el-GR" sz="2000" dirty="0">
              <a:solidFill>
                <a:srgbClr val="002060"/>
              </a:solidFill>
            </a:endParaRPr>
          </a:p>
        </p:txBody>
      </p:sp>
      <p:pic>
        <p:nvPicPr>
          <p:cNvPr id="7" name="Picture 4" descr="ptprit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928802"/>
            <a:ext cx="3514725" cy="1604962"/>
          </a:xfrm>
          <a:prstGeom prst="rect">
            <a:avLst/>
          </a:prstGeom>
          <a:noFill/>
        </p:spPr>
      </p:pic>
      <p:pic>
        <p:nvPicPr>
          <p:cNvPr id="8" name="Picture 5" descr="pmprit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4714884"/>
            <a:ext cx="3522663" cy="1595437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-21433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l-G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Ασύρματη </a:t>
            </a:r>
            <a:r>
              <a:rPr lang="el-GR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Ευρυζωνική</a:t>
            </a:r>
            <a:r>
              <a:rPr lang="el-G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Πρόσβαση μέσω </a:t>
            </a:r>
            <a:r>
              <a:rPr lang="en-US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Wimax</a:t>
            </a:r>
            <a:endParaRPr lang="el-GR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-32" y="21429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 smtClean="0">
                <a:solidFill>
                  <a:srgbClr val="002060"/>
                </a:solidFill>
              </a:rPr>
              <a:t>B) </a:t>
            </a:r>
            <a:r>
              <a:rPr lang="el-GR" b="1" dirty="0" err="1" smtClean="0">
                <a:solidFill>
                  <a:srgbClr val="002060"/>
                </a:solidFill>
              </a:rPr>
              <a:t>Wimax</a:t>
            </a:r>
            <a:r>
              <a:rPr lang="el-GR" b="1" dirty="0" smtClean="0">
                <a:solidFill>
                  <a:srgbClr val="002060"/>
                </a:solidFill>
              </a:rPr>
              <a:t> Τεχνολογία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-32" y="57148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FFC000"/>
                </a:solidFill>
              </a:rPr>
              <a:t>Wimax</a:t>
            </a:r>
            <a:r>
              <a:rPr lang="el-GR" sz="2400" b="1" dirty="0" smtClean="0">
                <a:solidFill>
                  <a:srgbClr val="FFC000"/>
                </a:solidFill>
              </a:rPr>
              <a:t> – Χαρακτηρισμοί Καναλιού</a:t>
            </a:r>
            <a:endParaRPr lang="en-US" sz="2400" b="1" dirty="0" smtClean="0">
              <a:solidFill>
                <a:srgbClr val="FFC000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-32" y="871459"/>
            <a:ext cx="9144000" cy="6629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l-GR" sz="2400" dirty="0" smtClean="0">
                <a:solidFill>
                  <a:srgbClr val="002060"/>
                </a:solidFill>
              </a:rPr>
              <a:t> Ζεύξη με οπτική επαφή (</a:t>
            </a:r>
            <a:r>
              <a:rPr lang="en-US" sz="2400" dirty="0" smtClean="0">
                <a:solidFill>
                  <a:srgbClr val="002060"/>
                </a:solidFill>
              </a:rPr>
              <a:t>Line of Sight</a:t>
            </a:r>
            <a:r>
              <a:rPr lang="el-GR" sz="2400" dirty="0" smtClean="0">
                <a:solidFill>
                  <a:srgbClr val="002060"/>
                </a:solidFill>
              </a:rPr>
              <a:t>)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r>
              <a:rPr lang="el-GR" dirty="0" smtClean="0">
                <a:solidFill>
                  <a:srgbClr val="002060"/>
                </a:solidFill>
              </a:rPr>
              <a:t> Σε μια ζεύξη σημείων που βρίσκονται σε οπτική επαφή, το ηλεκτρομαγνητικό κύμα κατευθύνεται απευθείας από την κεραία του πομπού στην κεραία του δέκτη χωρίς να υποστεί κάποια ανάκλαση από γειτονικά εμπόδια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r>
              <a:rPr lang="el-GR" dirty="0" smtClean="0">
                <a:solidFill>
                  <a:srgbClr val="002060"/>
                </a:solidFill>
              </a:rPr>
              <a:t> Αυτό συμβαίνει όταν είναι ελεύθερη από εμπόδια μια περιοχή του ασύρματου καναλιού μεταξύ των δύο σημείων επικοινωνίας, το οποίο ονομάζεται ελλειψοειδές του </a:t>
            </a:r>
            <a:r>
              <a:rPr lang="el-GR" dirty="0" err="1" smtClean="0">
                <a:solidFill>
                  <a:srgbClr val="002060"/>
                </a:solidFill>
              </a:rPr>
              <a:t>Fresnel</a:t>
            </a:r>
            <a:r>
              <a:rPr lang="el-GR" dirty="0" smtClean="0">
                <a:solidFill>
                  <a:srgbClr val="002060"/>
                </a:solidFill>
              </a:rPr>
              <a:t> (</a:t>
            </a:r>
            <a:r>
              <a:rPr lang="el-GR" dirty="0" err="1" smtClean="0">
                <a:solidFill>
                  <a:srgbClr val="002060"/>
                </a:solidFill>
              </a:rPr>
              <a:t>Fresnel</a:t>
            </a:r>
            <a:r>
              <a:rPr lang="el-GR" dirty="0" smtClean="0">
                <a:solidFill>
                  <a:srgbClr val="002060"/>
                </a:solidFill>
              </a:rPr>
              <a:t> </a:t>
            </a:r>
            <a:r>
              <a:rPr lang="el-GR" dirty="0" err="1" smtClean="0">
                <a:solidFill>
                  <a:srgbClr val="002060"/>
                </a:solidFill>
              </a:rPr>
              <a:t>Zone</a:t>
            </a:r>
            <a:r>
              <a:rPr lang="el-GR" dirty="0" smtClean="0">
                <a:solidFill>
                  <a:srgbClr val="002060"/>
                </a:solidFill>
              </a:rPr>
              <a:t>)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r>
              <a:rPr lang="el-GR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Η </a:t>
            </a:r>
            <a:r>
              <a:rPr lang="en-US" dirty="0" err="1" smtClean="0">
                <a:solidFill>
                  <a:srgbClr val="002060"/>
                </a:solidFill>
              </a:rPr>
              <a:t>ζώνη</a:t>
            </a:r>
            <a:r>
              <a:rPr lang="en-US" dirty="0" smtClean="0">
                <a:solidFill>
                  <a:srgbClr val="002060"/>
                </a:solidFill>
              </a:rPr>
              <a:t> Fresnel </a:t>
            </a:r>
            <a:r>
              <a:rPr lang="en-US" dirty="0" err="1" smtClean="0">
                <a:solidFill>
                  <a:srgbClr val="002060"/>
                </a:solidFill>
              </a:rPr>
              <a:t>υπολογίζεται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από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τον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τύπο</a:t>
            </a:r>
            <a:r>
              <a:rPr lang="en-US" dirty="0" smtClean="0">
                <a:solidFill>
                  <a:srgbClr val="002060"/>
                </a:solidFill>
              </a:rPr>
              <a:t>:</a:t>
            </a:r>
            <a:endParaRPr lang="el-GR" dirty="0" smtClean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l-GR" dirty="0" smtClean="0">
                <a:solidFill>
                  <a:srgbClr val="002060"/>
                </a:solidFill>
              </a:rPr>
              <a:t>	</a:t>
            </a:r>
            <a:r>
              <a:rPr lang="en-US" dirty="0" err="1" smtClean="0">
                <a:solidFill>
                  <a:srgbClr val="002060"/>
                </a:solidFill>
              </a:rPr>
              <a:t>όπου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Fn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l-GR" dirty="0" smtClean="0">
                <a:solidFill>
                  <a:srgbClr val="002060"/>
                </a:solidFill>
              </a:rPr>
              <a:t>είναι η ακτίνα της ζώνης </a:t>
            </a:r>
            <a:r>
              <a:rPr lang="en-GB" dirty="0" smtClean="0">
                <a:solidFill>
                  <a:srgbClr val="002060"/>
                </a:solidFill>
              </a:rPr>
              <a:t>Fresnel </a:t>
            </a:r>
            <a:r>
              <a:rPr lang="el-GR" dirty="0" smtClean="0">
                <a:solidFill>
                  <a:srgbClr val="002060"/>
                </a:solidFill>
              </a:rPr>
              <a:t>(σε μέτρα),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el-GR" dirty="0" smtClean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l-GR" dirty="0" smtClean="0">
                <a:solidFill>
                  <a:srgbClr val="002060"/>
                </a:solidFill>
              </a:rPr>
              <a:t>	</a:t>
            </a:r>
            <a:r>
              <a:rPr lang="en-GB" b="1" dirty="0" smtClean="0">
                <a:solidFill>
                  <a:srgbClr val="002060"/>
                </a:solidFill>
              </a:rPr>
              <a:t>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είναι</a:t>
            </a:r>
            <a:r>
              <a:rPr lang="en-US" dirty="0" smtClean="0">
                <a:solidFill>
                  <a:srgbClr val="002060"/>
                </a:solidFill>
              </a:rPr>
              <a:t> ο </a:t>
            </a:r>
            <a:r>
              <a:rPr lang="en-US" dirty="0" err="1" smtClean="0">
                <a:solidFill>
                  <a:srgbClr val="002060"/>
                </a:solidFill>
              </a:rPr>
              <a:t>αριθμός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της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ζώνης</a:t>
            </a:r>
            <a:r>
              <a:rPr lang="en-US" dirty="0" smtClean="0">
                <a:solidFill>
                  <a:srgbClr val="002060"/>
                </a:solidFill>
              </a:rPr>
              <a:t> (</a:t>
            </a:r>
            <a:r>
              <a:rPr lang="en-US" dirty="0" err="1" smtClean="0">
                <a:solidFill>
                  <a:srgbClr val="002060"/>
                </a:solidFill>
              </a:rPr>
              <a:t>πχ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για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GB" dirty="0" smtClean="0">
                <a:solidFill>
                  <a:srgbClr val="002060"/>
                </a:solidFill>
              </a:rPr>
              <a:t>n</a:t>
            </a:r>
            <a:r>
              <a:rPr lang="en-US" dirty="0" smtClean="0">
                <a:solidFill>
                  <a:srgbClr val="002060"/>
                </a:solidFill>
              </a:rPr>
              <a:t>=1 </a:t>
            </a:r>
            <a:r>
              <a:rPr lang="en-US" dirty="0" err="1" smtClean="0">
                <a:solidFill>
                  <a:srgbClr val="002060"/>
                </a:solidFill>
              </a:rPr>
              <a:t>έχουμε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την</a:t>
            </a:r>
            <a:r>
              <a:rPr lang="el-GR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1η </a:t>
            </a:r>
            <a:r>
              <a:rPr lang="en-US" dirty="0" err="1" smtClean="0">
                <a:solidFill>
                  <a:srgbClr val="002060"/>
                </a:solidFill>
              </a:rPr>
              <a:t>ζώνη</a:t>
            </a:r>
            <a:r>
              <a:rPr lang="el-GR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Fresnel… </a:t>
            </a:r>
            <a:r>
              <a:rPr lang="en-US" dirty="0" err="1" smtClean="0">
                <a:solidFill>
                  <a:srgbClr val="002060"/>
                </a:solidFill>
              </a:rPr>
              <a:t>κ.o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  <a:r>
              <a:rPr lang="el-GR" dirty="0" smtClean="0">
                <a:solidFill>
                  <a:srgbClr val="002060"/>
                </a:solidFill>
              </a:rPr>
              <a:t>κ</a:t>
            </a:r>
            <a:r>
              <a:rPr lang="en-US" dirty="0" smtClean="0">
                <a:solidFill>
                  <a:srgbClr val="002060"/>
                </a:solidFill>
              </a:rPr>
              <a:t>), </a:t>
            </a:r>
            <a:endParaRPr lang="el-GR" dirty="0" smtClean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l-GR" dirty="0" smtClean="0">
                <a:solidFill>
                  <a:srgbClr val="002060"/>
                </a:solidFill>
              </a:rPr>
              <a:t>	</a:t>
            </a:r>
            <a:r>
              <a:rPr lang="en-US" b="1" dirty="0" smtClean="0">
                <a:solidFill>
                  <a:srgbClr val="002060"/>
                </a:solidFill>
              </a:rPr>
              <a:t>λ </a:t>
            </a:r>
            <a:r>
              <a:rPr lang="en-US" dirty="0" err="1" smtClean="0">
                <a:solidFill>
                  <a:srgbClr val="002060"/>
                </a:solidFill>
              </a:rPr>
              <a:t>είναι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το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μήκος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κύματος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l-GR" dirty="0" smtClean="0">
                <a:solidFill>
                  <a:srgbClr val="002060"/>
                </a:solidFill>
              </a:rPr>
              <a:t>του προς μετάδοση σήματος 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l-GR" dirty="0" smtClean="0">
                <a:solidFill>
                  <a:srgbClr val="002060"/>
                </a:solidFill>
              </a:rPr>
              <a:t>	</a:t>
            </a:r>
            <a:r>
              <a:rPr lang="en-US" dirty="0" err="1" smtClean="0">
                <a:solidFill>
                  <a:srgbClr val="002060"/>
                </a:solidFill>
              </a:rPr>
              <a:t>και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d1, d2</a:t>
            </a:r>
            <a:r>
              <a:rPr lang="el-GR" b="1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είναι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οι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αποστάσεις</a:t>
            </a:r>
            <a:r>
              <a:rPr lang="el-GR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των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δύο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κεραιών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από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το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εμπόδιο</a:t>
            </a:r>
            <a:endParaRPr lang="el-GR" dirty="0" smtClean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l-GR" sz="2400" dirty="0" smtClean="0">
                <a:solidFill>
                  <a:srgbClr val="002060"/>
                </a:solidFill>
              </a:rPr>
              <a:t> Ζεύξη με οπτική επαφή αλλά χωρίς </a:t>
            </a:r>
            <a:r>
              <a:rPr lang="en-GB" sz="2400" dirty="0" smtClean="0">
                <a:solidFill>
                  <a:srgbClr val="002060"/>
                </a:solidFill>
              </a:rPr>
              <a:t>F</a:t>
            </a:r>
            <a:r>
              <a:rPr lang="en-US" sz="2400" dirty="0" err="1" smtClean="0">
                <a:solidFill>
                  <a:srgbClr val="002060"/>
                </a:solidFill>
              </a:rPr>
              <a:t>resnel</a:t>
            </a:r>
            <a:r>
              <a:rPr lang="en-US" sz="2400" dirty="0" smtClean="0">
                <a:solidFill>
                  <a:srgbClr val="002060"/>
                </a:solidFill>
              </a:rPr>
              <a:t> zone clearance (Optical Line of Sight)</a:t>
            </a:r>
            <a:endParaRPr lang="el-GR" sz="2400" dirty="0" smtClean="0">
              <a:solidFill>
                <a:srgbClr val="002060"/>
              </a:solidFill>
            </a:endParaRPr>
          </a:p>
          <a:p>
            <a:pPr marL="457200" lvl="2">
              <a:lnSpc>
                <a:spcPct val="120000"/>
              </a:lnSpc>
              <a:buFont typeface="Wingdings" pitchFamily="2" charset="2"/>
              <a:buChar char="§"/>
            </a:pPr>
            <a:r>
              <a:rPr lang="el-GR" dirty="0" smtClean="0">
                <a:solidFill>
                  <a:srgbClr val="002060"/>
                </a:solidFill>
              </a:rPr>
              <a:t> Αν και υπάρχει οπτική επαφή, η </a:t>
            </a:r>
            <a:r>
              <a:rPr lang="en-US" dirty="0" err="1" smtClean="0">
                <a:solidFill>
                  <a:srgbClr val="002060"/>
                </a:solidFill>
              </a:rPr>
              <a:t>ζώνη</a:t>
            </a:r>
            <a:r>
              <a:rPr lang="en-US" dirty="0" smtClean="0">
                <a:solidFill>
                  <a:srgbClr val="002060"/>
                </a:solidFill>
              </a:rPr>
              <a:t> Fresnel </a:t>
            </a:r>
            <a:r>
              <a:rPr lang="el-GR" dirty="0" smtClean="0">
                <a:solidFill>
                  <a:srgbClr val="002060"/>
                </a:solidFill>
              </a:rPr>
              <a:t>περιέχει εμπόδια</a:t>
            </a:r>
            <a:endParaRPr lang="en-US" sz="2400" dirty="0" smtClean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l-GR" sz="2400" dirty="0" smtClean="0">
                <a:solidFill>
                  <a:srgbClr val="002060"/>
                </a:solidFill>
              </a:rPr>
              <a:t> Ζεύξη χωρίς οπτική επαφή </a:t>
            </a:r>
            <a:r>
              <a:rPr lang="en-US" sz="2400" dirty="0" smtClean="0">
                <a:solidFill>
                  <a:srgbClr val="002060"/>
                </a:solidFill>
              </a:rPr>
              <a:t>(Non Line of Sight)</a:t>
            </a:r>
          </a:p>
          <a:p>
            <a:pPr marL="457200" lvl="2">
              <a:lnSpc>
                <a:spcPct val="120000"/>
              </a:lnSpc>
              <a:buFont typeface="Wingdings" pitchFamily="2" charset="2"/>
              <a:buChar char="§"/>
            </a:pPr>
            <a:r>
              <a:rPr lang="el-GR" dirty="0" smtClean="0">
                <a:solidFill>
                  <a:srgbClr val="002060"/>
                </a:solidFill>
              </a:rPr>
              <a:t> Δεν υπάρχει οπτική επαφή </a:t>
            </a:r>
          </a:p>
          <a:p>
            <a:pPr>
              <a:lnSpc>
                <a:spcPct val="120000"/>
              </a:lnSpc>
            </a:pPr>
            <a:endParaRPr lang="el-GR" sz="2400" dirty="0">
              <a:solidFill>
                <a:srgbClr val="002060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5864" y="3116264"/>
            <a:ext cx="1949474" cy="771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-21433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l-G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Ασύρματη </a:t>
            </a:r>
            <a:r>
              <a:rPr lang="el-GR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Ευρυζωνική</a:t>
            </a:r>
            <a:r>
              <a:rPr lang="el-G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Πρόσβαση μέσω </a:t>
            </a:r>
            <a:r>
              <a:rPr lang="en-US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Wimax</a:t>
            </a:r>
            <a:endParaRPr lang="el-GR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-32" y="21429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 smtClean="0">
                <a:solidFill>
                  <a:srgbClr val="002060"/>
                </a:solidFill>
              </a:rPr>
              <a:t>B) </a:t>
            </a:r>
            <a:r>
              <a:rPr lang="el-GR" b="1" dirty="0" err="1" smtClean="0">
                <a:solidFill>
                  <a:srgbClr val="002060"/>
                </a:solidFill>
              </a:rPr>
              <a:t>Wimax</a:t>
            </a:r>
            <a:r>
              <a:rPr lang="el-GR" b="1" dirty="0" smtClean="0">
                <a:solidFill>
                  <a:srgbClr val="002060"/>
                </a:solidFill>
              </a:rPr>
              <a:t> Τεχνολογία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-32" y="57148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FFC000"/>
                </a:solidFill>
              </a:rPr>
              <a:t>Wimax</a:t>
            </a:r>
            <a:r>
              <a:rPr lang="el-GR" sz="2400" b="1" dirty="0" smtClean="0">
                <a:solidFill>
                  <a:srgbClr val="FFC000"/>
                </a:solidFill>
              </a:rPr>
              <a:t> – Χαρακτηρισμοί Καναλιού</a:t>
            </a:r>
            <a:endParaRPr lang="en-US" sz="2400" b="1" dirty="0" smtClean="0">
              <a:solidFill>
                <a:srgbClr val="FFC000"/>
              </a:solidFill>
            </a:endParaRPr>
          </a:p>
        </p:txBody>
      </p:sp>
      <p:pic>
        <p:nvPicPr>
          <p:cNvPr id="7" name="Picture 5" descr="fresn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372" y="1143008"/>
            <a:ext cx="8622908" cy="571501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1912</Words>
  <PresentationFormat>Προβολή στην οθόνη (4:3)</PresentationFormat>
  <Paragraphs>316</Paragraphs>
  <Slides>35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35</vt:i4>
      </vt:variant>
    </vt:vector>
  </HeadingPairs>
  <TitlesOfParts>
    <vt:vector size="36" baseType="lpstr">
      <vt:lpstr>Θέμα του Office</vt:lpstr>
      <vt:lpstr>    Ασύρματη Ευρυζωνική Πρόσβαση μέσω Wimax        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Ασύρματη Ευρυζωνική Πρόσβαση μέσω Wimax        </dc:title>
  <cp:lastModifiedBy>a</cp:lastModifiedBy>
  <cp:revision>170</cp:revision>
  <dcterms:modified xsi:type="dcterms:W3CDTF">2009-07-03T09:28:12Z</dcterms:modified>
</cp:coreProperties>
</file>